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1"/>
  </p:sldMasterIdLst>
  <p:notesMasterIdLst>
    <p:notesMasterId r:id="rId30"/>
  </p:notesMasterIdLst>
  <p:sldIdLst>
    <p:sldId id="256" r:id="rId2"/>
    <p:sldId id="259" r:id="rId3"/>
    <p:sldId id="285" r:id="rId4"/>
    <p:sldId id="286" r:id="rId5"/>
    <p:sldId id="284" r:id="rId6"/>
    <p:sldId id="288" r:id="rId7"/>
    <p:sldId id="290" r:id="rId8"/>
    <p:sldId id="287" r:id="rId9"/>
    <p:sldId id="292" r:id="rId10"/>
    <p:sldId id="291" r:id="rId11"/>
    <p:sldId id="276" r:id="rId12"/>
    <p:sldId id="273" r:id="rId13"/>
    <p:sldId id="275" r:id="rId14"/>
    <p:sldId id="272" r:id="rId15"/>
    <p:sldId id="274" r:id="rId16"/>
    <p:sldId id="278" r:id="rId17"/>
    <p:sldId id="271" r:id="rId18"/>
    <p:sldId id="279" r:id="rId19"/>
    <p:sldId id="277" r:id="rId20"/>
    <p:sldId id="280" r:id="rId21"/>
    <p:sldId id="281" r:id="rId22"/>
    <p:sldId id="282" r:id="rId23"/>
    <p:sldId id="270" r:id="rId24"/>
    <p:sldId id="260" r:id="rId25"/>
    <p:sldId id="262" r:id="rId26"/>
    <p:sldId id="264" r:id="rId27"/>
    <p:sldId id="289" r:id="rId28"/>
    <p:sldId id="283" r:id="rId29"/>
  </p:sldIdLst>
  <p:sldSz cx="12192000" cy="6858000"/>
  <p:notesSz cx="6858000" cy="9144000"/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42"/>
    <a:srgbClr val="006699"/>
    <a:srgbClr val="009F9A"/>
    <a:srgbClr val="00BCB8"/>
    <a:srgbClr val="2B7D6F"/>
    <a:srgbClr val="E7F4EE"/>
    <a:srgbClr val="BBDFD1"/>
    <a:srgbClr val="8D42C6"/>
    <a:srgbClr val="5B3C68"/>
    <a:srgbClr val="D9ED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 snapToObjects="1">
      <p:cViewPr>
        <p:scale>
          <a:sx n="70" d="100"/>
          <a:sy n="70" d="100"/>
        </p:scale>
        <p:origin x="1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G:\Mi%20unidad\AAA%20MIS%20DOCUMENTOS%20LAURA%20IDESPO\DOCUMENTOS%20LAURA\2021\Umbral%20Pol&#237;tico\frecuencias%20encuesta%204-2020%20econom&#237;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uario\Documents\Sectores%20productivos\2021\Encuesta%20IDESPO\Base%20de%20datos%20IDESPO%20con%20los%203%20grupos%20poderados%20en%20la%20base%20de%20datos_dimensi&#243;%20cuidado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uario\Documents\Sectores%20productivos\2021\Encuesta%20IDESPO\Base%20de%20datos%20IDESPO%20con%20los%203%20grupos%20poderados%20en%20la%20base%20de%20datos_dimensi&#243;%20cuidado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00158882\Documents\Base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471117353898517"/>
          <c:y val="0.10837672663179876"/>
          <c:w val="0.35403105486599773"/>
          <c:h val="0.75328505469663021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9F9A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410-8C4F-97A0-B415994F2253}"/>
              </c:ext>
            </c:extLst>
          </c:dPt>
          <c:dPt>
            <c:idx val="1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410-8C4F-97A0-B415994F2253}"/>
              </c:ext>
            </c:extLst>
          </c:dPt>
          <c:dPt>
            <c:idx val="2"/>
            <c:bubble3D val="0"/>
            <c:spPr>
              <a:solidFill>
                <a:schemeClr val="accent1">
                  <a:tint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410-8C4F-97A0-B415994F225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s-C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crisis!$H$2:$H$4</c:f>
              <c:strCache>
                <c:ptCount val="3"/>
                <c:pt idx="0">
                  <c:v>Sí</c:v>
                </c:pt>
                <c:pt idx="1">
                  <c:v>No</c:v>
                </c:pt>
                <c:pt idx="2">
                  <c:v>NS/NR</c:v>
                </c:pt>
              </c:strCache>
            </c:strRef>
          </c:cat>
          <c:val>
            <c:numRef>
              <c:f>crisis!$I$2:$I$4</c:f>
              <c:numCache>
                <c:formatCode>###0.0</c:formatCode>
                <c:ptCount val="3"/>
                <c:pt idx="0">
                  <c:v>93.410425542414416</c:v>
                </c:pt>
                <c:pt idx="1">
                  <c:v>6.0829371802674812</c:v>
                </c:pt>
                <c:pt idx="2" formatCode="####.0">
                  <c:v>0.5066372773181137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6410-8C4F-97A0-B415994F22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9836018782386331"/>
          <c:y val="0.21578060041764849"/>
          <c:w val="0.16485766894918583"/>
          <c:h val="0.4095235358353928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s-C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s-C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935734724364645"/>
          <c:y val="7.1809276271155367E-2"/>
          <c:w val="0.69972457105549712"/>
          <c:h val="0.80706445333915211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'P17'!$J$22</c:f>
              <c:strCache>
                <c:ptCount val="1"/>
                <c:pt idx="0">
                  <c:v>Sí</c:v>
                </c:pt>
              </c:strCache>
            </c:strRef>
          </c:tx>
          <c:spPr>
            <a:solidFill>
              <a:srgbClr val="009F9A"/>
            </a:solidFill>
            <a:ln>
              <a:noFill/>
            </a:ln>
            <a:effectLst/>
          </c:spPr>
          <c:invertIfNegative val="0"/>
          <c:dLbls>
            <c:dLbl>
              <c:idx val="5"/>
              <c:layout>
                <c:manualLayout>
                  <c:x val="-1.8056631160136673E-16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702-499E-9997-258404B240F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'P17'!$H$23:$H$28</c:f>
              <c:strCache>
                <c:ptCount val="6"/>
                <c:pt idx="0">
                  <c:v>Granos básicos</c:v>
                </c:pt>
                <c:pt idx="1">
                  <c:v>Otros productos de origen animal</c:v>
                </c:pt>
                <c:pt idx="2">
                  <c:v>Abarrotes</c:v>
                </c:pt>
                <c:pt idx="3">
                  <c:v>Verduras, legumbres y hortalizas</c:v>
                </c:pt>
                <c:pt idx="4">
                  <c:v>Frutas</c:v>
                </c:pt>
                <c:pt idx="5">
                  <c:v>Carnes</c:v>
                </c:pt>
              </c:strCache>
            </c:strRef>
          </c:cat>
          <c:val>
            <c:numRef>
              <c:f>'P17'!$J$23:$J$28</c:f>
              <c:numCache>
                <c:formatCode>0%</c:formatCode>
                <c:ptCount val="6"/>
                <c:pt idx="0">
                  <c:v>0.3553</c:v>
                </c:pt>
                <c:pt idx="1">
                  <c:v>0.3931</c:v>
                </c:pt>
                <c:pt idx="2">
                  <c:v>0.42270000000000002</c:v>
                </c:pt>
                <c:pt idx="3">
                  <c:v>0.45229999999999998</c:v>
                </c:pt>
                <c:pt idx="4">
                  <c:v>0.47369999999999995</c:v>
                </c:pt>
                <c:pt idx="5">
                  <c:v>0.5806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702-499E-9997-258404B240F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96887576"/>
        <c:axId val="296887968"/>
      </c:barChart>
      <c:catAx>
        <c:axId val="2968875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R"/>
          </a:p>
        </c:txPr>
        <c:crossAx val="296887968"/>
        <c:crosses val="autoZero"/>
        <c:auto val="1"/>
        <c:lblAlgn val="ctr"/>
        <c:lblOffset val="100"/>
        <c:noMultiLvlLbl val="0"/>
      </c:catAx>
      <c:valAx>
        <c:axId val="296887968"/>
        <c:scaling>
          <c:orientation val="minMax"/>
          <c:max val="0.65000000000000013"/>
          <c:min val="0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R"/>
          </a:p>
        </c:txPr>
        <c:crossAx val="296887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tx1"/>
          </a:solidFill>
        </a:defRPr>
      </a:pPr>
      <a:endParaRPr lang="es-C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9855042303010852"/>
          <c:y val="3.7124330175190089E-2"/>
          <c:w val="0.41601719815038396"/>
          <c:h val="0.85518400137639816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9F9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'P18'!$F$20:$F$23</c:f>
              <c:strCache>
                <c:ptCount val="4"/>
                <c:pt idx="0">
                  <c:v>Ayuda para adquisición o compra alimentos por parte de familiares u otras personas</c:v>
                </c:pt>
                <c:pt idx="1">
                  <c:v>Donaciones de alimentos por parte de instituciones públicas</c:v>
                </c:pt>
                <c:pt idx="2">
                  <c:v>Donaciones de alimentos por parte de instituciones privadas</c:v>
                </c:pt>
                <c:pt idx="3">
                  <c:v>Donaciones de alimentos por parte asociaciones comunitarias</c:v>
                </c:pt>
              </c:strCache>
            </c:strRef>
          </c:cat>
          <c:val>
            <c:numRef>
              <c:f>'P18'!$K$20:$K$23</c:f>
              <c:numCache>
                <c:formatCode>0%</c:formatCode>
                <c:ptCount val="4"/>
                <c:pt idx="0">
                  <c:v>0.32635756810391481</c:v>
                </c:pt>
                <c:pt idx="1">
                  <c:v>0.53418726321486554</c:v>
                </c:pt>
                <c:pt idx="2">
                  <c:v>7.1261049972938834E-2</c:v>
                </c:pt>
                <c:pt idx="3">
                  <c:v>6.8194118708280696E-2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2F5-4E25-BB9E-607DEDDB71B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96269088"/>
        <c:axId val="346165032"/>
      </c:barChart>
      <c:catAx>
        <c:axId val="29626908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R"/>
                  <a:t>Origen de la ayuda alimentaria</a:t>
                </a:r>
              </a:p>
            </c:rich>
          </c:tx>
          <c:layout>
            <c:manualLayout>
              <c:xMode val="edge"/>
              <c:yMode val="edge"/>
              <c:x val="9.702885530623092E-3"/>
              <c:y val="0.1381812251947670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s-C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R"/>
          </a:p>
        </c:txPr>
        <c:crossAx val="346165032"/>
        <c:crosses val="autoZero"/>
        <c:auto val="1"/>
        <c:lblAlgn val="ctr"/>
        <c:lblOffset val="100"/>
        <c:noMultiLvlLbl val="0"/>
      </c:catAx>
      <c:valAx>
        <c:axId val="346165032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R"/>
          </a:p>
        </c:txPr>
        <c:crossAx val="296269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tx1"/>
          </a:solidFill>
        </a:defRPr>
      </a:pPr>
      <a:endParaRPr lang="es-C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p20_sexo_edad!$F$11</c:f>
              <c:strCache>
                <c:ptCount val="1"/>
                <c:pt idx="0">
                  <c:v>Aumentado</c:v>
                </c:pt>
              </c:strCache>
            </c:strRef>
          </c:tx>
          <c:spPr>
            <a:solidFill>
              <a:srgbClr val="E7F4E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p20_sexo_edad!$E$12:$E$14</c:f>
              <c:strCache>
                <c:ptCount val="3"/>
                <c:pt idx="0">
                  <c:v>18 a 34 años</c:v>
                </c:pt>
                <c:pt idx="1">
                  <c:v>35 a 49 años</c:v>
                </c:pt>
                <c:pt idx="2">
                  <c:v>50 años o más</c:v>
                </c:pt>
              </c:strCache>
            </c:strRef>
          </c:cat>
          <c:val>
            <c:numRef>
              <c:f>p20_sexo_edad!$F$12:$F$14</c:f>
              <c:numCache>
                <c:formatCode>0%</c:formatCode>
                <c:ptCount val="3"/>
                <c:pt idx="0">
                  <c:v>0.51006711409395977</c:v>
                </c:pt>
                <c:pt idx="1">
                  <c:v>0.60215053763440862</c:v>
                </c:pt>
                <c:pt idx="2">
                  <c:v>0.36363636363636365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B17-4D1D-B533-423EFD358301}"/>
            </c:ext>
          </c:extLst>
        </c:ser>
        <c:ser>
          <c:idx val="1"/>
          <c:order val="1"/>
          <c:tx>
            <c:strRef>
              <c:f>p20_sexo_edad!$G$11</c:f>
              <c:strCache>
                <c:ptCount val="1"/>
                <c:pt idx="0">
                  <c:v>Se mantiene igual </c:v>
                </c:pt>
              </c:strCache>
            </c:strRef>
          </c:tx>
          <c:spPr>
            <a:solidFill>
              <a:srgbClr val="009F9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p20_sexo_edad!$E$12:$E$14</c:f>
              <c:strCache>
                <c:ptCount val="3"/>
                <c:pt idx="0">
                  <c:v>18 a 34 años</c:v>
                </c:pt>
                <c:pt idx="1">
                  <c:v>35 a 49 años</c:v>
                </c:pt>
                <c:pt idx="2">
                  <c:v>50 años o más</c:v>
                </c:pt>
              </c:strCache>
            </c:strRef>
          </c:cat>
          <c:val>
            <c:numRef>
              <c:f>p20_sexo_edad!$G$12:$G$14</c:f>
              <c:numCache>
                <c:formatCode>0%</c:formatCode>
                <c:ptCount val="3"/>
                <c:pt idx="0">
                  <c:v>0.42953020134228187</c:v>
                </c:pt>
                <c:pt idx="1">
                  <c:v>0.32258064516129031</c:v>
                </c:pt>
                <c:pt idx="2">
                  <c:v>0.54545454545454541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B17-4D1D-B533-423EFD358301}"/>
            </c:ext>
          </c:extLst>
        </c:ser>
        <c:ser>
          <c:idx val="2"/>
          <c:order val="2"/>
          <c:tx>
            <c:strRef>
              <c:f>p20_sexo_edad!$H$11</c:f>
              <c:strCache>
                <c:ptCount val="1"/>
                <c:pt idx="0">
                  <c:v>Disminuido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p20_sexo_edad!$E$12:$E$14</c:f>
              <c:strCache>
                <c:ptCount val="3"/>
                <c:pt idx="0">
                  <c:v>18 a 34 años</c:v>
                </c:pt>
                <c:pt idx="1">
                  <c:v>35 a 49 años</c:v>
                </c:pt>
                <c:pt idx="2">
                  <c:v>50 años o más</c:v>
                </c:pt>
              </c:strCache>
            </c:strRef>
          </c:cat>
          <c:val>
            <c:numRef>
              <c:f>p20_sexo_edad!$H$12:$H$14</c:f>
              <c:numCache>
                <c:formatCode>0%</c:formatCode>
                <c:ptCount val="3"/>
                <c:pt idx="0">
                  <c:v>6.0402684563758392E-2</c:v>
                </c:pt>
                <c:pt idx="1">
                  <c:v>7.5268817204301078E-2</c:v>
                </c:pt>
                <c:pt idx="2">
                  <c:v>9.0909090909090912E-2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B17-4D1D-B533-423EFD35830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46163464"/>
        <c:axId val="346163856"/>
      </c:barChart>
      <c:catAx>
        <c:axId val="346163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R"/>
          </a:p>
        </c:txPr>
        <c:crossAx val="346163856"/>
        <c:crosses val="autoZero"/>
        <c:auto val="1"/>
        <c:lblAlgn val="ctr"/>
        <c:lblOffset val="100"/>
        <c:noMultiLvlLbl val="0"/>
      </c:catAx>
      <c:valAx>
        <c:axId val="346163856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R"/>
          </a:p>
        </c:txPr>
        <c:crossAx val="346163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tx1"/>
          </a:solidFill>
        </a:defRPr>
      </a:pPr>
      <a:endParaRPr lang="es-C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p20_sexo_edad!$L$11</c:f>
              <c:strCache>
                <c:ptCount val="1"/>
                <c:pt idx="0">
                  <c:v>Aumentado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p20_sexo_edad!$K$12:$K$14</c:f>
              <c:strCache>
                <c:ptCount val="3"/>
                <c:pt idx="0">
                  <c:v>18 a 34 años</c:v>
                </c:pt>
                <c:pt idx="1">
                  <c:v>35 a 49 años</c:v>
                </c:pt>
                <c:pt idx="2">
                  <c:v>50 años o más</c:v>
                </c:pt>
              </c:strCache>
            </c:strRef>
          </c:cat>
          <c:val>
            <c:numRef>
              <c:f>p20_sexo_edad!$L$12:$L$14</c:f>
              <c:numCache>
                <c:formatCode>0%</c:formatCode>
                <c:ptCount val="3"/>
                <c:pt idx="0">
                  <c:v>0.4264705882352941</c:v>
                </c:pt>
                <c:pt idx="1">
                  <c:v>0.47142857142857142</c:v>
                </c:pt>
                <c:pt idx="2">
                  <c:v>0.25301204819277107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C6C-474F-9FF0-E8E372C8677D}"/>
            </c:ext>
          </c:extLst>
        </c:ser>
        <c:ser>
          <c:idx val="1"/>
          <c:order val="1"/>
          <c:tx>
            <c:strRef>
              <c:f>p20_sexo_edad!$M$11</c:f>
              <c:strCache>
                <c:ptCount val="1"/>
                <c:pt idx="0">
                  <c:v>Se mantiene igual </c:v>
                </c:pt>
              </c:strCache>
            </c:strRef>
          </c:tx>
          <c:spPr>
            <a:solidFill>
              <a:srgbClr val="00BCB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p20_sexo_edad!$K$12:$K$14</c:f>
              <c:strCache>
                <c:ptCount val="3"/>
                <c:pt idx="0">
                  <c:v>18 a 34 años</c:v>
                </c:pt>
                <c:pt idx="1">
                  <c:v>35 a 49 años</c:v>
                </c:pt>
                <c:pt idx="2">
                  <c:v>50 años o más</c:v>
                </c:pt>
              </c:strCache>
            </c:strRef>
          </c:cat>
          <c:val>
            <c:numRef>
              <c:f>p20_sexo_edad!$M$12:$M$14</c:f>
              <c:numCache>
                <c:formatCode>0%</c:formatCode>
                <c:ptCount val="3"/>
                <c:pt idx="0">
                  <c:v>0.47794117647058826</c:v>
                </c:pt>
                <c:pt idx="1">
                  <c:v>0.47142857142857142</c:v>
                </c:pt>
                <c:pt idx="2">
                  <c:v>0.62650602409638556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C6C-474F-9FF0-E8E372C8677D}"/>
            </c:ext>
          </c:extLst>
        </c:ser>
        <c:ser>
          <c:idx val="2"/>
          <c:order val="2"/>
          <c:tx>
            <c:strRef>
              <c:f>p20_sexo_edad!$N$11</c:f>
              <c:strCache>
                <c:ptCount val="1"/>
                <c:pt idx="0">
                  <c:v>Disminuido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p20_sexo_edad!$K$12:$K$14</c:f>
              <c:strCache>
                <c:ptCount val="3"/>
                <c:pt idx="0">
                  <c:v>18 a 34 años</c:v>
                </c:pt>
                <c:pt idx="1">
                  <c:v>35 a 49 años</c:v>
                </c:pt>
                <c:pt idx="2">
                  <c:v>50 años o más</c:v>
                </c:pt>
              </c:strCache>
            </c:strRef>
          </c:cat>
          <c:val>
            <c:numRef>
              <c:f>p20_sexo_edad!$N$12:$N$14</c:f>
              <c:numCache>
                <c:formatCode>0%</c:formatCode>
                <c:ptCount val="3"/>
                <c:pt idx="0">
                  <c:v>9.5588235294117641E-2</c:v>
                </c:pt>
                <c:pt idx="1">
                  <c:v>5.7142857142857141E-2</c:v>
                </c:pt>
                <c:pt idx="2">
                  <c:v>0.12048192771084337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C6C-474F-9FF0-E8E372C8677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46162288"/>
        <c:axId val="346167384"/>
      </c:barChart>
      <c:catAx>
        <c:axId val="346162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R"/>
          </a:p>
        </c:txPr>
        <c:crossAx val="346167384"/>
        <c:crosses val="autoZero"/>
        <c:auto val="1"/>
        <c:lblAlgn val="ctr"/>
        <c:lblOffset val="100"/>
        <c:noMultiLvlLbl val="0"/>
      </c:catAx>
      <c:valAx>
        <c:axId val="346167384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R"/>
          </a:p>
        </c:txPr>
        <c:crossAx val="346162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tx1"/>
          </a:solidFill>
        </a:defRPr>
      </a:pPr>
      <a:endParaRPr lang="es-C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007434269955884"/>
          <c:y val="8.9781159330519417E-2"/>
          <c:w val="0.51460496938584344"/>
          <c:h val="0.84799948283676829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9F9A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FDC-46EE-BB24-9AED459B7061}"/>
              </c:ext>
            </c:extLst>
          </c:dPt>
          <c:dPt>
            <c:idx val="1"/>
            <c:bubble3D val="0"/>
            <c:spPr>
              <a:solidFill>
                <a:srgbClr val="00BCB8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FDC-46EE-BB24-9AED459B706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Hoja2!$I$4:$I$5</c:f>
              <c:strCache>
                <c:ptCount val="2"/>
                <c:pt idx="0">
                  <c:v>No</c:v>
                </c:pt>
                <c:pt idx="1">
                  <c:v>Sí</c:v>
                </c:pt>
              </c:strCache>
            </c:strRef>
          </c:cat>
          <c:val>
            <c:numRef>
              <c:f>Hoja2!$L$4:$L$5</c:f>
              <c:numCache>
                <c:formatCode>0%</c:formatCode>
                <c:ptCount val="2"/>
                <c:pt idx="0">
                  <c:v>0.87171052631578949</c:v>
                </c:pt>
                <c:pt idx="1">
                  <c:v>0.12828947368421054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FDC-46EE-BB24-9AED459B7061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9016519472894742"/>
          <c:y val="0.28460667573177123"/>
          <c:w val="9.7527136396578035E-2"/>
          <c:h val="0.4125922856156847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C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5.png"/><Relationship Id="rId4" Type="http://schemas.openxmlformats.org/officeDocument/2006/relationships/image" Target="../media/image6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svg"/><Relationship Id="rId1" Type="http://schemas.openxmlformats.org/officeDocument/2006/relationships/image" Target="../media/image7.png"/><Relationship Id="rId4" Type="http://schemas.openxmlformats.org/officeDocument/2006/relationships/image" Target="../media/image14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16.svg"/><Relationship Id="rId1" Type="http://schemas.openxmlformats.org/officeDocument/2006/relationships/image" Target="../media/image9.png"/><Relationship Id="rId6" Type="http://schemas.openxmlformats.org/officeDocument/2006/relationships/image" Target="../media/image20.svg"/><Relationship Id="rId5" Type="http://schemas.openxmlformats.org/officeDocument/2006/relationships/image" Target="../media/image11.png"/><Relationship Id="rId4" Type="http://schemas.openxmlformats.org/officeDocument/2006/relationships/image" Target="../media/image18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24.svg"/><Relationship Id="rId1" Type="http://schemas.openxmlformats.org/officeDocument/2006/relationships/image" Target="../media/image13.png"/><Relationship Id="rId6" Type="http://schemas.openxmlformats.org/officeDocument/2006/relationships/image" Target="../media/image28.svg"/><Relationship Id="rId5" Type="http://schemas.openxmlformats.org/officeDocument/2006/relationships/image" Target="../media/image15.png"/><Relationship Id="rId4" Type="http://schemas.openxmlformats.org/officeDocument/2006/relationships/image" Target="../media/image26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4.svg"/><Relationship Id="rId1" Type="http://schemas.openxmlformats.org/officeDocument/2006/relationships/image" Target="../media/image17.png"/><Relationship Id="rId6" Type="http://schemas.openxmlformats.org/officeDocument/2006/relationships/image" Target="../media/image38.svg"/><Relationship Id="rId5" Type="http://schemas.openxmlformats.org/officeDocument/2006/relationships/image" Target="../media/image19.png"/><Relationship Id="rId4" Type="http://schemas.openxmlformats.org/officeDocument/2006/relationships/image" Target="../media/image36.sv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0.svg"/><Relationship Id="rId1" Type="http://schemas.openxmlformats.org/officeDocument/2006/relationships/image" Target="../media/image20.png"/><Relationship Id="rId6" Type="http://schemas.openxmlformats.org/officeDocument/2006/relationships/image" Target="../media/image44.svg"/><Relationship Id="rId5" Type="http://schemas.openxmlformats.org/officeDocument/2006/relationships/image" Target="../media/image22.png"/><Relationship Id="rId4" Type="http://schemas.openxmlformats.org/officeDocument/2006/relationships/image" Target="../media/image42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5.png"/><Relationship Id="rId4" Type="http://schemas.openxmlformats.org/officeDocument/2006/relationships/image" Target="../media/image6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svg"/><Relationship Id="rId1" Type="http://schemas.openxmlformats.org/officeDocument/2006/relationships/image" Target="../media/image7.png"/><Relationship Id="rId4" Type="http://schemas.openxmlformats.org/officeDocument/2006/relationships/image" Target="../media/image14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16.svg"/><Relationship Id="rId1" Type="http://schemas.openxmlformats.org/officeDocument/2006/relationships/image" Target="../media/image9.png"/><Relationship Id="rId6" Type="http://schemas.openxmlformats.org/officeDocument/2006/relationships/image" Target="../media/image20.svg"/><Relationship Id="rId5" Type="http://schemas.openxmlformats.org/officeDocument/2006/relationships/image" Target="../media/image11.png"/><Relationship Id="rId4" Type="http://schemas.openxmlformats.org/officeDocument/2006/relationships/image" Target="../media/image18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24.svg"/><Relationship Id="rId1" Type="http://schemas.openxmlformats.org/officeDocument/2006/relationships/image" Target="../media/image13.png"/><Relationship Id="rId6" Type="http://schemas.openxmlformats.org/officeDocument/2006/relationships/image" Target="../media/image28.svg"/><Relationship Id="rId5" Type="http://schemas.openxmlformats.org/officeDocument/2006/relationships/image" Target="../media/image15.png"/><Relationship Id="rId4" Type="http://schemas.openxmlformats.org/officeDocument/2006/relationships/image" Target="../media/image26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4.svg"/><Relationship Id="rId1" Type="http://schemas.openxmlformats.org/officeDocument/2006/relationships/image" Target="../media/image17.png"/><Relationship Id="rId6" Type="http://schemas.openxmlformats.org/officeDocument/2006/relationships/image" Target="../media/image38.svg"/><Relationship Id="rId5" Type="http://schemas.openxmlformats.org/officeDocument/2006/relationships/image" Target="../media/image19.png"/><Relationship Id="rId4" Type="http://schemas.openxmlformats.org/officeDocument/2006/relationships/image" Target="../media/image36.sv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0.svg"/><Relationship Id="rId1" Type="http://schemas.openxmlformats.org/officeDocument/2006/relationships/image" Target="../media/image20.png"/><Relationship Id="rId6" Type="http://schemas.openxmlformats.org/officeDocument/2006/relationships/image" Target="../media/image44.svg"/><Relationship Id="rId5" Type="http://schemas.openxmlformats.org/officeDocument/2006/relationships/image" Target="../media/image22.png"/><Relationship Id="rId4" Type="http://schemas.openxmlformats.org/officeDocument/2006/relationships/image" Target="../media/image4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3FB9F1-24A9-42AC-9CF6-43E018F58610}" type="doc">
      <dgm:prSet loTypeId="urn:microsoft.com/office/officeart/2005/8/layout/vList3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CR"/>
        </a:p>
      </dgm:t>
    </dgm:pt>
    <dgm:pt modelId="{EEF93A6A-A0C6-44FA-A19B-31972E944847}">
      <dgm:prSet phldrT="[Texto]" custT="1"/>
      <dgm:spPr>
        <a:solidFill>
          <a:srgbClr val="009F9A"/>
        </a:solidFill>
      </dgm:spPr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s-CR" sz="2000" dirty="0"/>
            <a:t>Para el 51% los ingresos por trabajo habían disminuido.</a:t>
          </a:r>
        </a:p>
      </dgm:t>
    </dgm:pt>
    <dgm:pt modelId="{DD430B45-0B29-4D3F-BBA2-4C2F7EDDB9A7}" type="parTrans" cxnId="{08EAFD7A-9985-4A13-90BD-E69AFFBCEBFD}">
      <dgm:prSet/>
      <dgm:spPr/>
      <dgm:t>
        <a:bodyPr/>
        <a:lstStyle/>
        <a:p>
          <a:endParaRPr lang="es-CR" sz="2000"/>
        </a:p>
      </dgm:t>
    </dgm:pt>
    <dgm:pt modelId="{D513FF01-80D2-449F-A6BC-0808200F3C77}" type="sibTrans" cxnId="{08EAFD7A-9985-4A13-90BD-E69AFFBCEBFD}">
      <dgm:prSet/>
      <dgm:spPr/>
      <dgm:t>
        <a:bodyPr/>
        <a:lstStyle/>
        <a:p>
          <a:endParaRPr lang="es-CR" sz="2000"/>
        </a:p>
      </dgm:t>
    </dgm:pt>
    <dgm:pt modelId="{EF7A7F35-9479-4328-8097-6D84E7DEFFB3}">
      <dgm:prSet custT="1"/>
      <dgm:spPr>
        <a:solidFill>
          <a:srgbClr val="009F9A"/>
        </a:solidFill>
      </dgm:spPr>
      <dgm:t>
        <a:bodyPr/>
        <a:lstStyle/>
        <a:p>
          <a:r>
            <a:rPr lang="es-CR" sz="2000" dirty="0"/>
            <a:t>El 24% percibe ingresos de 230 000 colones o menos por mes, el 47% entre 230 000 colones y menos de 690 000.</a:t>
          </a:r>
        </a:p>
      </dgm:t>
    </dgm:pt>
    <dgm:pt modelId="{0692EABA-0841-4511-9DFE-35B6E63005D6}" type="parTrans" cxnId="{12BE6E73-D8A3-4DF5-988D-2A6121EB847B}">
      <dgm:prSet/>
      <dgm:spPr/>
      <dgm:t>
        <a:bodyPr/>
        <a:lstStyle/>
        <a:p>
          <a:endParaRPr lang="es-CR" sz="2000"/>
        </a:p>
      </dgm:t>
    </dgm:pt>
    <dgm:pt modelId="{12F40FA4-3AA4-4C97-8262-94E72C40AD5B}" type="sibTrans" cxnId="{12BE6E73-D8A3-4DF5-988D-2A6121EB847B}">
      <dgm:prSet/>
      <dgm:spPr/>
      <dgm:t>
        <a:bodyPr/>
        <a:lstStyle/>
        <a:p>
          <a:endParaRPr lang="es-CR" sz="2000"/>
        </a:p>
      </dgm:t>
    </dgm:pt>
    <dgm:pt modelId="{86D54B96-3466-4D12-AD44-88D7E5237A6E}">
      <dgm:prSet custT="1"/>
      <dgm:spPr>
        <a:solidFill>
          <a:srgbClr val="009F9A"/>
        </a:solidFill>
      </dgm:spPr>
      <dgm:t>
        <a:bodyPr/>
        <a:lstStyle/>
        <a:p>
          <a:r>
            <a:rPr lang="es-CR" sz="2000" dirty="0"/>
            <a:t>22,8% tuvieron que asumir un segundo empleo durante la pandemia para complementar ingresos, la cifra para las mujeres es de 24,7%</a:t>
          </a:r>
        </a:p>
      </dgm:t>
    </dgm:pt>
    <dgm:pt modelId="{694D3146-C045-499B-A716-CB2AD67949CE}" type="parTrans" cxnId="{FFB9E57B-005F-4E31-9792-50A91C24F748}">
      <dgm:prSet/>
      <dgm:spPr/>
      <dgm:t>
        <a:bodyPr/>
        <a:lstStyle/>
        <a:p>
          <a:endParaRPr lang="es-CR" sz="2000"/>
        </a:p>
      </dgm:t>
    </dgm:pt>
    <dgm:pt modelId="{C976689B-CD85-4E9A-96F4-63FCF5D384F7}" type="sibTrans" cxnId="{FFB9E57B-005F-4E31-9792-50A91C24F748}">
      <dgm:prSet/>
      <dgm:spPr/>
      <dgm:t>
        <a:bodyPr/>
        <a:lstStyle/>
        <a:p>
          <a:endParaRPr lang="es-CR" sz="2000"/>
        </a:p>
      </dgm:t>
    </dgm:pt>
    <dgm:pt modelId="{B973665B-E3E2-4B81-B7B5-31ABFDD2CA4C}">
      <dgm:prSet custT="1"/>
      <dgm:spPr>
        <a:solidFill>
          <a:srgbClr val="009F9A"/>
        </a:solidFill>
      </dgm:spPr>
      <dgm:t>
        <a:bodyPr/>
        <a:lstStyle/>
        <a:p>
          <a:r>
            <a:rPr lang="es-CR" sz="2000" dirty="0"/>
            <a:t>La reducción de las jornadas se expresa de la siguiente forma:</a:t>
          </a:r>
        </a:p>
      </dgm:t>
    </dgm:pt>
    <dgm:pt modelId="{2B04016E-3F60-4B01-AF3B-B6D2668E2110}" type="parTrans" cxnId="{A36E71E4-BFE9-43E5-9855-90E86C722095}">
      <dgm:prSet/>
      <dgm:spPr/>
      <dgm:t>
        <a:bodyPr/>
        <a:lstStyle/>
        <a:p>
          <a:endParaRPr lang="es-CR" sz="2000"/>
        </a:p>
      </dgm:t>
    </dgm:pt>
    <dgm:pt modelId="{FDD68B9A-D661-46BF-9C9B-9B7BD5F8E6A6}" type="sibTrans" cxnId="{A36E71E4-BFE9-43E5-9855-90E86C722095}">
      <dgm:prSet/>
      <dgm:spPr/>
      <dgm:t>
        <a:bodyPr/>
        <a:lstStyle/>
        <a:p>
          <a:endParaRPr lang="es-CR" sz="2000"/>
        </a:p>
      </dgm:t>
    </dgm:pt>
    <dgm:pt modelId="{0FD314B1-5D07-412E-8F94-ACC9834E7658}">
      <dgm:prSet custT="1"/>
      <dgm:spPr>
        <a:solidFill>
          <a:srgbClr val="009F9A"/>
        </a:solidFill>
      </dgm:spPr>
      <dgm:t>
        <a:bodyPr/>
        <a:lstStyle/>
        <a:p>
          <a:r>
            <a:rPr lang="es-CR" sz="2000" dirty="0"/>
            <a:t>&gt;40 horas: 12 p.p. hacia la baja</a:t>
          </a:r>
        </a:p>
      </dgm:t>
    </dgm:pt>
    <dgm:pt modelId="{5CA0EE35-D8D6-4DBD-AC07-843BBA609948}" type="parTrans" cxnId="{C2F98239-0570-40E5-8628-A4A0B302FA4C}">
      <dgm:prSet/>
      <dgm:spPr/>
      <dgm:t>
        <a:bodyPr/>
        <a:lstStyle/>
        <a:p>
          <a:endParaRPr lang="es-CR" sz="2000"/>
        </a:p>
      </dgm:t>
    </dgm:pt>
    <dgm:pt modelId="{61960B13-5C7A-4AF7-B9FC-89BB011112C1}" type="sibTrans" cxnId="{C2F98239-0570-40E5-8628-A4A0B302FA4C}">
      <dgm:prSet/>
      <dgm:spPr/>
      <dgm:t>
        <a:bodyPr/>
        <a:lstStyle/>
        <a:p>
          <a:endParaRPr lang="es-CR" sz="2000"/>
        </a:p>
      </dgm:t>
    </dgm:pt>
    <dgm:pt modelId="{B60C0599-3540-4493-ABCE-DFA9C1502A8E}">
      <dgm:prSet custT="1"/>
      <dgm:spPr>
        <a:solidFill>
          <a:srgbClr val="009F9A"/>
        </a:solidFill>
      </dgm:spPr>
      <dgm:t>
        <a:bodyPr/>
        <a:lstStyle/>
        <a:p>
          <a:r>
            <a:rPr lang="es-CR" sz="2000" dirty="0"/>
            <a:t>40 horas: 1,7 p.p. hacia la baja</a:t>
          </a:r>
        </a:p>
      </dgm:t>
    </dgm:pt>
    <dgm:pt modelId="{65C32A91-7384-48DB-B2BD-54006BDFBB79}" type="parTrans" cxnId="{3979342D-7DFF-4CE6-A73B-CA3015E20805}">
      <dgm:prSet/>
      <dgm:spPr/>
      <dgm:t>
        <a:bodyPr/>
        <a:lstStyle/>
        <a:p>
          <a:endParaRPr lang="es-CR" sz="2000"/>
        </a:p>
      </dgm:t>
    </dgm:pt>
    <dgm:pt modelId="{92AF93D9-E6E8-4976-AE92-521DE470D738}" type="sibTrans" cxnId="{3979342D-7DFF-4CE6-A73B-CA3015E20805}">
      <dgm:prSet/>
      <dgm:spPr/>
      <dgm:t>
        <a:bodyPr/>
        <a:lstStyle/>
        <a:p>
          <a:endParaRPr lang="es-CR" sz="2000"/>
        </a:p>
      </dgm:t>
    </dgm:pt>
    <dgm:pt modelId="{5A1FD401-5194-48B3-A972-D254B229179A}">
      <dgm:prSet custT="1"/>
      <dgm:spPr>
        <a:solidFill>
          <a:srgbClr val="009F9A"/>
        </a:solidFill>
      </dgm:spPr>
      <dgm:t>
        <a:bodyPr/>
        <a:lstStyle/>
        <a:p>
          <a:r>
            <a:rPr lang="es-CR" sz="2000" dirty="0"/>
            <a:t>&lt;40 horas: 10,33 p.p. hacia la alza</a:t>
          </a:r>
        </a:p>
      </dgm:t>
    </dgm:pt>
    <dgm:pt modelId="{1736095B-4D2A-4A3B-B301-906B6E553CDE}" type="parTrans" cxnId="{65DD0FD4-5FA0-4E52-BE86-57161F0E41AA}">
      <dgm:prSet/>
      <dgm:spPr/>
      <dgm:t>
        <a:bodyPr/>
        <a:lstStyle/>
        <a:p>
          <a:endParaRPr lang="es-CR" sz="2000"/>
        </a:p>
      </dgm:t>
    </dgm:pt>
    <dgm:pt modelId="{B4105A4D-ADA9-4207-81F0-646DADCB1A4C}" type="sibTrans" cxnId="{65DD0FD4-5FA0-4E52-BE86-57161F0E41AA}">
      <dgm:prSet/>
      <dgm:spPr/>
      <dgm:t>
        <a:bodyPr/>
        <a:lstStyle/>
        <a:p>
          <a:endParaRPr lang="es-CR" sz="2000"/>
        </a:p>
      </dgm:t>
    </dgm:pt>
    <dgm:pt modelId="{1FD1F0C9-4BA4-415F-ACCD-4BBAC4B5776D}" type="pres">
      <dgm:prSet presAssocID="{5E3FB9F1-24A9-42AC-9CF6-43E018F5861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R"/>
        </a:p>
      </dgm:t>
    </dgm:pt>
    <dgm:pt modelId="{401F326D-E4F8-461E-9921-98B1BE54B246}" type="pres">
      <dgm:prSet presAssocID="{EEF93A6A-A0C6-44FA-A19B-31972E944847}" presName="composite" presStyleCnt="0"/>
      <dgm:spPr/>
    </dgm:pt>
    <dgm:pt modelId="{B5D96812-10B7-4E4F-AFE9-A86E5BCB69C7}" type="pres">
      <dgm:prSet presAssocID="{EEF93A6A-A0C6-44FA-A19B-31972E944847}" presName="imgShp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wnward trend"/>
        </a:ext>
      </dgm:extLst>
    </dgm:pt>
    <dgm:pt modelId="{C2A3D2F2-CD4F-45E3-9A46-3849C06D0BDE}" type="pres">
      <dgm:prSet presAssocID="{EEF93A6A-A0C6-44FA-A19B-31972E944847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16E2C911-1FED-4E3A-ABB9-B5249F6FE344}" type="pres">
      <dgm:prSet presAssocID="{D513FF01-80D2-449F-A6BC-0808200F3C77}" presName="spacing" presStyleCnt="0"/>
      <dgm:spPr/>
    </dgm:pt>
    <dgm:pt modelId="{168ACBB2-BE51-4862-BACE-1AED2FE3060E}" type="pres">
      <dgm:prSet presAssocID="{EF7A7F35-9479-4328-8097-6D84E7DEFFB3}" presName="composite" presStyleCnt="0"/>
      <dgm:spPr/>
    </dgm:pt>
    <dgm:pt modelId="{1D5C7F8E-9503-4E02-AD7E-0B01C30BC064}" type="pres">
      <dgm:prSet presAssocID="{EF7A7F35-9479-4328-8097-6D84E7DEFFB3}" presName="imgShp" presStyleLbl="fgImgPlac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C5814576-6434-49AA-9FE0-5EC764F36AF3}" type="pres">
      <dgm:prSet presAssocID="{EF7A7F35-9479-4328-8097-6D84E7DEFFB3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485CA5B9-7F2E-45D4-AE68-53946B60BBDA}" type="pres">
      <dgm:prSet presAssocID="{12F40FA4-3AA4-4C97-8262-94E72C40AD5B}" presName="spacing" presStyleCnt="0"/>
      <dgm:spPr/>
    </dgm:pt>
    <dgm:pt modelId="{9E9E1419-8F9B-4C32-916E-951AA0A12F90}" type="pres">
      <dgm:prSet presAssocID="{86D54B96-3466-4D12-AD44-88D7E5237A6E}" presName="composite" presStyleCnt="0"/>
      <dgm:spPr/>
    </dgm:pt>
    <dgm:pt modelId="{AF41C168-820F-4062-9F3B-5DB2C653E91A}" type="pres">
      <dgm:prSet presAssocID="{86D54B96-3466-4D12-AD44-88D7E5237A6E}" presName="imgShp" presStyleLbl="fgImgPlac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ffice Worker"/>
        </a:ext>
      </dgm:extLst>
    </dgm:pt>
    <dgm:pt modelId="{69637564-322E-4ADD-9615-C520EBC62CF0}" type="pres">
      <dgm:prSet presAssocID="{86D54B96-3466-4D12-AD44-88D7E5237A6E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224DF8D6-24BB-43FD-BA21-DEAD266B5714}" type="pres">
      <dgm:prSet presAssocID="{C976689B-CD85-4E9A-96F4-63FCF5D384F7}" presName="spacing" presStyleCnt="0"/>
      <dgm:spPr/>
    </dgm:pt>
    <dgm:pt modelId="{585A678B-3AF2-4B3D-AAB1-C9EC48EBA1BF}" type="pres">
      <dgm:prSet presAssocID="{B973665B-E3E2-4B81-B7B5-31ABFDD2CA4C}" presName="composite" presStyleCnt="0"/>
      <dgm:spPr/>
    </dgm:pt>
    <dgm:pt modelId="{3E57F7AA-C789-4516-A958-4E68C46C8137}" type="pres">
      <dgm:prSet presAssocID="{B973665B-E3E2-4B81-B7B5-31ABFDD2CA4C}" presName="imgShp" presStyleLbl="fgImgPlace1" presStyleIdx="3" presStyleCnt="4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 l="-14000" r="-14000"/>
          </a:stretch>
        </a:blipFill>
      </dgm:spPr>
      <dgm:extLst>
        <a:ext uri="{E40237B7-FDA0-4F09-8148-C483321AD2D9}">
          <dgm14:cNvPr xmlns:dgm14="http://schemas.microsoft.com/office/drawing/2010/diagram" id="0" name="" descr="Reloj de arena terminado con relleno sólido"/>
        </a:ext>
      </dgm:extLst>
    </dgm:pt>
    <dgm:pt modelId="{9698CCA9-2837-4EF7-BD55-6F0DFF2749A0}" type="pres">
      <dgm:prSet presAssocID="{B973665B-E3E2-4B81-B7B5-31ABFDD2CA4C}" presName="txShp" presStyleLbl="node1" presStyleIdx="3" presStyleCnt="4" custScaleY="135004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</dgm:ptLst>
  <dgm:cxnLst>
    <dgm:cxn modelId="{C2F98239-0570-40E5-8628-A4A0B302FA4C}" srcId="{B973665B-E3E2-4B81-B7B5-31ABFDD2CA4C}" destId="{0FD314B1-5D07-412E-8F94-ACC9834E7658}" srcOrd="0" destOrd="0" parTransId="{5CA0EE35-D8D6-4DBD-AC07-843BBA609948}" sibTransId="{61960B13-5C7A-4AF7-B9FC-89BB011112C1}"/>
    <dgm:cxn modelId="{76706223-C53A-4961-8564-A4C9BB2C3E1E}" type="presOf" srcId="{5E3FB9F1-24A9-42AC-9CF6-43E018F58610}" destId="{1FD1F0C9-4BA4-415F-ACCD-4BBAC4B5776D}" srcOrd="0" destOrd="0" presId="urn:microsoft.com/office/officeart/2005/8/layout/vList3"/>
    <dgm:cxn modelId="{4B249147-D61D-413B-958A-532B82AB2A62}" type="presOf" srcId="{EEF93A6A-A0C6-44FA-A19B-31972E944847}" destId="{C2A3D2F2-CD4F-45E3-9A46-3849C06D0BDE}" srcOrd="0" destOrd="0" presId="urn:microsoft.com/office/officeart/2005/8/layout/vList3"/>
    <dgm:cxn modelId="{070FDA53-150D-431B-92F4-5FEE476BC858}" type="presOf" srcId="{0FD314B1-5D07-412E-8F94-ACC9834E7658}" destId="{9698CCA9-2837-4EF7-BD55-6F0DFF2749A0}" srcOrd="0" destOrd="1" presId="urn:microsoft.com/office/officeart/2005/8/layout/vList3"/>
    <dgm:cxn modelId="{E1D859A0-76F2-4FC0-A2DC-DE029A2D7CCB}" type="presOf" srcId="{EF7A7F35-9479-4328-8097-6D84E7DEFFB3}" destId="{C5814576-6434-49AA-9FE0-5EC764F36AF3}" srcOrd="0" destOrd="0" presId="urn:microsoft.com/office/officeart/2005/8/layout/vList3"/>
    <dgm:cxn modelId="{A36E71E4-BFE9-43E5-9855-90E86C722095}" srcId="{5E3FB9F1-24A9-42AC-9CF6-43E018F58610}" destId="{B973665B-E3E2-4B81-B7B5-31ABFDD2CA4C}" srcOrd="3" destOrd="0" parTransId="{2B04016E-3F60-4B01-AF3B-B6D2668E2110}" sibTransId="{FDD68B9A-D661-46BF-9C9B-9B7BD5F8E6A6}"/>
    <dgm:cxn modelId="{12BE6E73-D8A3-4DF5-988D-2A6121EB847B}" srcId="{5E3FB9F1-24A9-42AC-9CF6-43E018F58610}" destId="{EF7A7F35-9479-4328-8097-6D84E7DEFFB3}" srcOrd="1" destOrd="0" parTransId="{0692EABA-0841-4511-9DFE-35B6E63005D6}" sibTransId="{12F40FA4-3AA4-4C97-8262-94E72C40AD5B}"/>
    <dgm:cxn modelId="{8AFEBE89-E4FA-4C09-88A1-DCC8F367C9BB}" type="presOf" srcId="{86D54B96-3466-4D12-AD44-88D7E5237A6E}" destId="{69637564-322E-4ADD-9615-C520EBC62CF0}" srcOrd="0" destOrd="0" presId="urn:microsoft.com/office/officeart/2005/8/layout/vList3"/>
    <dgm:cxn modelId="{FFB9E57B-005F-4E31-9792-50A91C24F748}" srcId="{5E3FB9F1-24A9-42AC-9CF6-43E018F58610}" destId="{86D54B96-3466-4D12-AD44-88D7E5237A6E}" srcOrd="2" destOrd="0" parTransId="{694D3146-C045-499B-A716-CB2AD67949CE}" sibTransId="{C976689B-CD85-4E9A-96F4-63FCF5D384F7}"/>
    <dgm:cxn modelId="{568E998A-4EC7-4B8E-9B78-0F986B9AE9B4}" type="presOf" srcId="{B60C0599-3540-4493-ABCE-DFA9C1502A8E}" destId="{9698CCA9-2837-4EF7-BD55-6F0DFF2749A0}" srcOrd="0" destOrd="2" presId="urn:microsoft.com/office/officeart/2005/8/layout/vList3"/>
    <dgm:cxn modelId="{1E41E216-A057-4427-8A29-7DAFCA6A01AE}" type="presOf" srcId="{B973665B-E3E2-4B81-B7B5-31ABFDD2CA4C}" destId="{9698CCA9-2837-4EF7-BD55-6F0DFF2749A0}" srcOrd="0" destOrd="0" presId="urn:microsoft.com/office/officeart/2005/8/layout/vList3"/>
    <dgm:cxn modelId="{33696F28-E0D4-4932-8B5C-FC7D600F3619}" type="presOf" srcId="{5A1FD401-5194-48B3-A972-D254B229179A}" destId="{9698CCA9-2837-4EF7-BD55-6F0DFF2749A0}" srcOrd="0" destOrd="3" presId="urn:microsoft.com/office/officeart/2005/8/layout/vList3"/>
    <dgm:cxn modelId="{3979342D-7DFF-4CE6-A73B-CA3015E20805}" srcId="{B973665B-E3E2-4B81-B7B5-31ABFDD2CA4C}" destId="{B60C0599-3540-4493-ABCE-DFA9C1502A8E}" srcOrd="1" destOrd="0" parTransId="{65C32A91-7384-48DB-B2BD-54006BDFBB79}" sibTransId="{92AF93D9-E6E8-4976-AE92-521DE470D738}"/>
    <dgm:cxn modelId="{08EAFD7A-9985-4A13-90BD-E69AFFBCEBFD}" srcId="{5E3FB9F1-24A9-42AC-9CF6-43E018F58610}" destId="{EEF93A6A-A0C6-44FA-A19B-31972E944847}" srcOrd="0" destOrd="0" parTransId="{DD430B45-0B29-4D3F-BBA2-4C2F7EDDB9A7}" sibTransId="{D513FF01-80D2-449F-A6BC-0808200F3C77}"/>
    <dgm:cxn modelId="{65DD0FD4-5FA0-4E52-BE86-57161F0E41AA}" srcId="{B973665B-E3E2-4B81-B7B5-31ABFDD2CA4C}" destId="{5A1FD401-5194-48B3-A972-D254B229179A}" srcOrd="2" destOrd="0" parTransId="{1736095B-4D2A-4A3B-B301-906B6E553CDE}" sibTransId="{B4105A4D-ADA9-4207-81F0-646DADCB1A4C}"/>
    <dgm:cxn modelId="{0F9BAE8B-6352-4A7A-A882-EEC9281DBDE4}" type="presParOf" srcId="{1FD1F0C9-4BA4-415F-ACCD-4BBAC4B5776D}" destId="{401F326D-E4F8-461E-9921-98B1BE54B246}" srcOrd="0" destOrd="0" presId="urn:microsoft.com/office/officeart/2005/8/layout/vList3"/>
    <dgm:cxn modelId="{1D7FC0D1-352A-4232-9B71-CFD20B9288BA}" type="presParOf" srcId="{401F326D-E4F8-461E-9921-98B1BE54B246}" destId="{B5D96812-10B7-4E4F-AFE9-A86E5BCB69C7}" srcOrd="0" destOrd="0" presId="urn:microsoft.com/office/officeart/2005/8/layout/vList3"/>
    <dgm:cxn modelId="{421B0790-FBB0-4BBA-A157-A66943385F45}" type="presParOf" srcId="{401F326D-E4F8-461E-9921-98B1BE54B246}" destId="{C2A3D2F2-CD4F-45E3-9A46-3849C06D0BDE}" srcOrd="1" destOrd="0" presId="urn:microsoft.com/office/officeart/2005/8/layout/vList3"/>
    <dgm:cxn modelId="{4165509B-1682-4DEC-9B25-A00780FB54A5}" type="presParOf" srcId="{1FD1F0C9-4BA4-415F-ACCD-4BBAC4B5776D}" destId="{16E2C911-1FED-4E3A-ABB9-B5249F6FE344}" srcOrd="1" destOrd="0" presId="urn:microsoft.com/office/officeart/2005/8/layout/vList3"/>
    <dgm:cxn modelId="{AFAF0A2F-B5A5-458C-B02D-712E42F68769}" type="presParOf" srcId="{1FD1F0C9-4BA4-415F-ACCD-4BBAC4B5776D}" destId="{168ACBB2-BE51-4862-BACE-1AED2FE3060E}" srcOrd="2" destOrd="0" presId="urn:microsoft.com/office/officeart/2005/8/layout/vList3"/>
    <dgm:cxn modelId="{8EA0DAB6-B78E-4004-B1D7-06930B672D1F}" type="presParOf" srcId="{168ACBB2-BE51-4862-BACE-1AED2FE3060E}" destId="{1D5C7F8E-9503-4E02-AD7E-0B01C30BC064}" srcOrd="0" destOrd="0" presId="urn:microsoft.com/office/officeart/2005/8/layout/vList3"/>
    <dgm:cxn modelId="{B3A5452B-213E-41A9-B71C-D2A68E44B6F3}" type="presParOf" srcId="{168ACBB2-BE51-4862-BACE-1AED2FE3060E}" destId="{C5814576-6434-49AA-9FE0-5EC764F36AF3}" srcOrd="1" destOrd="0" presId="urn:microsoft.com/office/officeart/2005/8/layout/vList3"/>
    <dgm:cxn modelId="{71A584B1-FF06-43BF-A561-6AB794A9EDBD}" type="presParOf" srcId="{1FD1F0C9-4BA4-415F-ACCD-4BBAC4B5776D}" destId="{485CA5B9-7F2E-45D4-AE68-53946B60BBDA}" srcOrd="3" destOrd="0" presId="urn:microsoft.com/office/officeart/2005/8/layout/vList3"/>
    <dgm:cxn modelId="{D591E415-97D3-47E3-923D-C5350BD45F35}" type="presParOf" srcId="{1FD1F0C9-4BA4-415F-ACCD-4BBAC4B5776D}" destId="{9E9E1419-8F9B-4C32-916E-951AA0A12F90}" srcOrd="4" destOrd="0" presId="urn:microsoft.com/office/officeart/2005/8/layout/vList3"/>
    <dgm:cxn modelId="{09727C6B-D8E8-4F5A-86BF-210F11B451CB}" type="presParOf" srcId="{9E9E1419-8F9B-4C32-916E-951AA0A12F90}" destId="{AF41C168-820F-4062-9F3B-5DB2C653E91A}" srcOrd="0" destOrd="0" presId="urn:microsoft.com/office/officeart/2005/8/layout/vList3"/>
    <dgm:cxn modelId="{4307B8A1-C11E-46FA-B093-1656047AEDFF}" type="presParOf" srcId="{9E9E1419-8F9B-4C32-916E-951AA0A12F90}" destId="{69637564-322E-4ADD-9615-C520EBC62CF0}" srcOrd="1" destOrd="0" presId="urn:microsoft.com/office/officeart/2005/8/layout/vList3"/>
    <dgm:cxn modelId="{9DE1750B-5742-422B-85F6-A5945C687C31}" type="presParOf" srcId="{1FD1F0C9-4BA4-415F-ACCD-4BBAC4B5776D}" destId="{224DF8D6-24BB-43FD-BA21-DEAD266B5714}" srcOrd="5" destOrd="0" presId="urn:microsoft.com/office/officeart/2005/8/layout/vList3"/>
    <dgm:cxn modelId="{B7A525A5-B884-42C5-B452-E2A0D4776D24}" type="presParOf" srcId="{1FD1F0C9-4BA4-415F-ACCD-4BBAC4B5776D}" destId="{585A678B-3AF2-4B3D-AAB1-C9EC48EBA1BF}" srcOrd="6" destOrd="0" presId="urn:microsoft.com/office/officeart/2005/8/layout/vList3"/>
    <dgm:cxn modelId="{807EF592-BAB9-4EA3-A654-25CEA5F72A47}" type="presParOf" srcId="{585A678B-3AF2-4B3D-AAB1-C9EC48EBA1BF}" destId="{3E57F7AA-C789-4516-A958-4E68C46C8137}" srcOrd="0" destOrd="0" presId="urn:microsoft.com/office/officeart/2005/8/layout/vList3"/>
    <dgm:cxn modelId="{10E6DD4F-A15E-44B3-880D-8110DD448DFE}" type="presParOf" srcId="{585A678B-3AF2-4B3D-AAB1-C9EC48EBA1BF}" destId="{9698CCA9-2837-4EF7-BD55-6F0DFF2749A0}" srcOrd="1" destOrd="0" presId="urn:microsoft.com/office/officeart/2005/8/layout/vList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2E012D9-2D8D-4F79-8B80-6F605CB65039}" type="doc">
      <dgm:prSet loTypeId="urn:microsoft.com/office/officeart/2008/layout/AlternatingPictureBlocks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CR"/>
        </a:p>
      </dgm:t>
    </dgm:pt>
    <dgm:pt modelId="{3DED311A-6A5B-4502-A09D-6915B4FE5EFE}">
      <dgm:prSet phldrT="[Texto]" custT="1"/>
      <dgm:spPr>
        <a:solidFill>
          <a:srgbClr val="009F9A"/>
        </a:solidFill>
      </dgm:spPr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s-CR" sz="2800" dirty="0"/>
            <a:t>69% de la población desempleada dice haber perdido su empleo por causa de la pandemia. </a:t>
          </a:r>
        </a:p>
      </dgm:t>
    </dgm:pt>
    <dgm:pt modelId="{9E4B0A65-9693-4D78-99D9-39D586B6FA64}" type="parTrans" cxnId="{45D40EA5-BB5B-4E2B-9BE5-8B8B1F53C7F9}">
      <dgm:prSet/>
      <dgm:spPr/>
      <dgm:t>
        <a:bodyPr/>
        <a:lstStyle/>
        <a:p>
          <a:endParaRPr lang="es-CR" sz="1100"/>
        </a:p>
      </dgm:t>
    </dgm:pt>
    <dgm:pt modelId="{FA9BED16-BD8D-42B7-93B7-78BEE2276A28}" type="sibTrans" cxnId="{45D40EA5-BB5B-4E2B-9BE5-8B8B1F53C7F9}">
      <dgm:prSet/>
      <dgm:spPr/>
      <dgm:t>
        <a:bodyPr/>
        <a:lstStyle/>
        <a:p>
          <a:endParaRPr lang="es-CR" sz="1100"/>
        </a:p>
      </dgm:t>
    </dgm:pt>
    <dgm:pt modelId="{E938E0A6-DFD4-4963-BD39-AE00AF384720}">
      <dgm:prSet custT="1"/>
      <dgm:spPr>
        <a:solidFill>
          <a:srgbClr val="009F9A"/>
        </a:solidFill>
      </dgm:spPr>
      <dgm:t>
        <a:bodyPr/>
        <a:lstStyle/>
        <a:p>
          <a:r>
            <a:rPr lang="es-CR" sz="2800" dirty="0"/>
            <a:t>58% eran trabajadores asalariados, 33,93% independientes.</a:t>
          </a:r>
        </a:p>
      </dgm:t>
    </dgm:pt>
    <dgm:pt modelId="{EBA34870-136D-4757-9C36-6C26786F39C0}" type="parTrans" cxnId="{3A972E45-F965-4C2A-8705-1B86C12BE137}">
      <dgm:prSet/>
      <dgm:spPr/>
      <dgm:t>
        <a:bodyPr/>
        <a:lstStyle/>
        <a:p>
          <a:endParaRPr lang="es-CR" sz="1100"/>
        </a:p>
      </dgm:t>
    </dgm:pt>
    <dgm:pt modelId="{1110E74C-62CE-43C7-ACB2-3EA37CE1474C}" type="sibTrans" cxnId="{3A972E45-F965-4C2A-8705-1B86C12BE137}">
      <dgm:prSet/>
      <dgm:spPr/>
      <dgm:t>
        <a:bodyPr/>
        <a:lstStyle/>
        <a:p>
          <a:endParaRPr lang="es-CR" sz="1100"/>
        </a:p>
      </dgm:t>
    </dgm:pt>
    <dgm:pt modelId="{0E1BB401-482C-4F1B-BFED-D05BC673458F}" type="pres">
      <dgm:prSet presAssocID="{72E012D9-2D8D-4F79-8B80-6F605CB65039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R"/>
        </a:p>
      </dgm:t>
    </dgm:pt>
    <dgm:pt modelId="{77D7E33B-E895-491F-BBBD-29DB9FEE4895}" type="pres">
      <dgm:prSet presAssocID="{3DED311A-6A5B-4502-A09D-6915B4FE5EFE}" presName="comp" presStyleCnt="0"/>
      <dgm:spPr/>
    </dgm:pt>
    <dgm:pt modelId="{21D09A63-933D-48F6-A418-B17D6701AC52}" type="pres">
      <dgm:prSet presAssocID="{3DED311A-6A5B-4502-A09D-6915B4FE5EFE}" presName="rect2" presStyleLbl="node1" presStyleIdx="0" presStyleCnt="2" custLinFactNeighborX="19866" custLinFactNeighborY="-3287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35B3903A-5A6D-49D3-B305-62A25B5947BE}" type="pres">
      <dgm:prSet presAssocID="{3DED311A-6A5B-4502-A09D-6915B4FE5EFE}" presName="rect1" presStyleLbl="lnNode1" presStyleIdx="0" presStyleCnt="2" custScaleX="70204" custScaleY="67250" custLinFactNeighborX="57949" custLinFactNeighborY="2960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vid-19 con relleno sólido"/>
        </a:ext>
      </dgm:extLst>
    </dgm:pt>
    <dgm:pt modelId="{FB476C97-EF1D-4E82-BD6F-D92272A2ADCE}" type="pres">
      <dgm:prSet presAssocID="{FA9BED16-BD8D-42B7-93B7-78BEE2276A28}" presName="sibTrans" presStyleCnt="0"/>
      <dgm:spPr/>
    </dgm:pt>
    <dgm:pt modelId="{B3926061-37CF-4B6C-AC73-75623DB7550F}" type="pres">
      <dgm:prSet presAssocID="{E938E0A6-DFD4-4963-BD39-AE00AF384720}" presName="comp" presStyleCnt="0"/>
      <dgm:spPr/>
    </dgm:pt>
    <dgm:pt modelId="{AC7EA444-6DD0-4948-8A0D-5B9ADB30FD61}" type="pres">
      <dgm:prSet presAssocID="{E938E0A6-DFD4-4963-BD39-AE00AF384720}" presName="rect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C0156570-6B5C-4DB3-AF20-476045D1B5F7}" type="pres">
      <dgm:prSet presAssocID="{E938E0A6-DFD4-4963-BD39-AE00AF384720}" presName="rect1" presStyleLbl="ln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ala de juntas contorno"/>
        </a:ext>
      </dgm:extLst>
    </dgm:pt>
  </dgm:ptLst>
  <dgm:cxnLst>
    <dgm:cxn modelId="{FDC22ADD-187E-4EDD-B2EA-3F4881D413DC}" type="presOf" srcId="{3DED311A-6A5B-4502-A09D-6915B4FE5EFE}" destId="{21D09A63-933D-48F6-A418-B17D6701AC52}" srcOrd="0" destOrd="0" presId="urn:microsoft.com/office/officeart/2008/layout/AlternatingPictureBlocks"/>
    <dgm:cxn modelId="{EF7F96A6-F77B-46DF-9DBB-40D84E3E5E89}" type="presOf" srcId="{E938E0A6-DFD4-4963-BD39-AE00AF384720}" destId="{AC7EA444-6DD0-4948-8A0D-5B9ADB30FD61}" srcOrd="0" destOrd="0" presId="urn:microsoft.com/office/officeart/2008/layout/AlternatingPictureBlocks"/>
    <dgm:cxn modelId="{45D40EA5-BB5B-4E2B-9BE5-8B8B1F53C7F9}" srcId="{72E012D9-2D8D-4F79-8B80-6F605CB65039}" destId="{3DED311A-6A5B-4502-A09D-6915B4FE5EFE}" srcOrd="0" destOrd="0" parTransId="{9E4B0A65-9693-4D78-99D9-39D586B6FA64}" sibTransId="{FA9BED16-BD8D-42B7-93B7-78BEE2276A28}"/>
    <dgm:cxn modelId="{3A972E45-F965-4C2A-8705-1B86C12BE137}" srcId="{72E012D9-2D8D-4F79-8B80-6F605CB65039}" destId="{E938E0A6-DFD4-4963-BD39-AE00AF384720}" srcOrd="1" destOrd="0" parTransId="{EBA34870-136D-4757-9C36-6C26786F39C0}" sibTransId="{1110E74C-62CE-43C7-ACB2-3EA37CE1474C}"/>
    <dgm:cxn modelId="{39790D2B-9FE5-48E3-941F-D3E47DAF256E}" type="presOf" srcId="{72E012D9-2D8D-4F79-8B80-6F605CB65039}" destId="{0E1BB401-482C-4F1B-BFED-D05BC673458F}" srcOrd="0" destOrd="0" presId="urn:microsoft.com/office/officeart/2008/layout/AlternatingPictureBlocks"/>
    <dgm:cxn modelId="{B20DC753-FC45-4765-9D47-EBA46BB861AE}" type="presParOf" srcId="{0E1BB401-482C-4F1B-BFED-D05BC673458F}" destId="{77D7E33B-E895-491F-BBBD-29DB9FEE4895}" srcOrd="0" destOrd="0" presId="urn:microsoft.com/office/officeart/2008/layout/AlternatingPictureBlocks"/>
    <dgm:cxn modelId="{BB5B13B3-6D53-4B0E-9BAB-A7750273AC3C}" type="presParOf" srcId="{77D7E33B-E895-491F-BBBD-29DB9FEE4895}" destId="{21D09A63-933D-48F6-A418-B17D6701AC52}" srcOrd="0" destOrd="0" presId="urn:microsoft.com/office/officeart/2008/layout/AlternatingPictureBlocks"/>
    <dgm:cxn modelId="{84AF6F64-0FF0-4FB4-9FBA-7E2F33F85423}" type="presParOf" srcId="{77D7E33B-E895-491F-BBBD-29DB9FEE4895}" destId="{35B3903A-5A6D-49D3-B305-62A25B5947BE}" srcOrd="1" destOrd="0" presId="urn:microsoft.com/office/officeart/2008/layout/AlternatingPictureBlocks"/>
    <dgm:cxn modelId="{F3A9084F-A506-49EA-82C1-E5B54ACD9D07}" type="presParOf" srcId="{0E1BB401-482C-4F1B-BFED-D05BC673458F}" destId="{FB476C97-EF1D-4E82-BD6F-D92272A2ADCE}" srcOrd="1" destOrd="0" presId="urn:microsoft.com/office/officeart/2008/layout/AlternatingPictureBlocks"/>
    <dgm:cxn modelId="{13035116-08B6-4B44-838B-9DDB3456BF27}" type="presParOf" srcId="{0E1BB401-482C-4F1B-BFED-D05BC673458F}" destId="{B3926061-37CF-4B6C-AC73-75623DB7550F}" srcOrd="2" destOrd="0" presId="urn:microsoft.com/office/officeart/2008/layout/AlternatingPictureBlocks"/>
    <dgm:cxn modelId="{9E34D188-C72A-49BD-8A96-37D6B443A189}" type="presParOf" srcId="{B3926061-37CF-4B6C-AC73-75623DB7550F}" destId="{AC7EA444-6DD0-4948-8A0D-5B9ADB30FD61}" srcOrd="0" destOrd="0" presId="urn:microsoft.com/office/officeart/2008/layout/AlternatingPictureBlocks"/>
    <dgm:cxn modelId="{EB015A95-2D2D-4A90-8567-EC1E25761685}" type="presParOf" srcId="{B3926061-37CF-4B6C-AC73-75623DB7550F}" destId="{C0156570-6B5C-4DB3-AF20-476045D1B5F7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4B94010-4D12-409B-AC65-46D11758D99B}" type="doc">
      <dgm:prSet loTypeId="urn:microsoft.com/office/officeart/2005/8/layout/hList7" loCatId="picture" qsTypeId="urn:microsoft.com/office/officeart/2005/8/quickstyle/simple5" qsCatId="simple" csTypeId="urn:microsoft.com/office/officeart/2005/8/colors/colorful2" csCatId="colorful" phldr="1"/>
      <dgm:spPr/>
    </dgm:pt>
    <dgm:pt modelId="{E400939B-7ABD-4A90-93D9-BB5823DDE730}">
      <dgm:prSet phldrT="[Texto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s-CR" sz="1800" dirty="0"/>
            <a:t>Las mujeres de los 18 a 49 años percibieron una aumento en el tiempo que dedican a cocinar</a:t>
          </a:r>
        </a:p>
      </dgm:t>
    </dgm:pt>
    <dgm:pt modelId="{E3F7B3DD-16A2-4C19-A7A0-F2CDA552AEBC}" type="parTrans" cxnId="{90E2B489-3E58-42C0-950B-E5C86131CE38}">
      <dgm:prSet/>
      <dgm:spPr/>
      <dgm:t>
        <a:bodyPr/>
        <a:lstStyle/>
        <a:p>
          <a:endParaRPr lang="es-CR"/>
        </a:p>
      </dgm:t>
    </dgm:pt>
    <dgm:pt modelId="{D5F08E71-AD63-4704-949B-44A748530E0E}" type="sibTrans" cxnId="{90E2B489-3E58-42C0-950B-E5C86131CE38}">
      <dgm:prSet/>
      <dgm:spPr/>
      <dgm:t>
        <a:bodyPr/>
        <a:lstStyle/>
        <a:p>
          <a:endParaRPr lang="es-CR"/>
        </a:p>
      </dgm:t>
    </dgm:pt>
    <dgm:pt modelId="{8E881F04-9579-4984-AA1E-5150B801C969}">
      <dgm:prSet phldrT="[Texto]" custT="1"/>
      <dgm:spPr/>
      <dgm:t>
        <a:bodyPr/>
        <a:lstStyle/>
        <a:p>
          <a:r>
            <a:rPr lang="es-CR" sz="1800" dirty="0"/>
            <a:t>Los hombres de 35 a 49 años percibieron un incremento en el tiempo que dedican al cuidado de personas adultas mayores</a:t>
          </a:r>
        </a:p>
      </dgm:t>
    </dgm:pt>
    <dgm:pt modelId="{7408059F-AC46-4EAF-98A0-CDD5C4B2CAE2}" type="parTrans" cxnId="{0984BC45-C9F2-448B-AE0A-81817BA5B9FF}">
      <dgm:prSet/>
      <dgm:spPr/>
      <dgm:t>
        <a:bodyPr/>
        <a:lstStyle/>
        <a:p>
          <a:endParaRPr lang="es-CR"/>
        </a:p>
      </dgm:t>
    </dgm:pt>
    <dgm:pt modelId="{D172C4D0-9F3E-4965-919A-5D3167EAA663}" type="sibTrans" cxnId="{0984BC45-C9F2-448B-AE0A-81817BA5B9FF}">
      <dgm:prSet/>
      <dgm:spPr/>
      <dgm:t>
        <a:bodyPr/>
        <a:lstStyle/>
        <a:p>
          <a:endParaRPr lang="es-CR"/>
        </a:p>
      </dgm:t>
    </dgm:pt>
    <dgm:pt modelId="{4E921EB0-91A3-4A8E-851B-966E7E912602}">
      <dgm:prSet phldrT="[Texto]" custT="1"/>
      <dgm:spPr>
        <a:solidFill>
          <a:srgbClr val="00BCB8"/>
        </a:solidFill>
      </dgm:spPr>
      <dgm:t>
        <a:bodyPr/>
        <a:lstStyle/>
        <a:p>
          <a:r>
            <a:rPr lang="es-CR" sz="1800" dirty="0"/>
            <a:t>Tanto las mujeres como los hombres de 18 a 49 años percibieron un incremento en el tiempo dedicado a limpiar/desinfectar</a:t>
          </a:r>
        </a:p>
      </dgm:t>
    </dgm:pt>
    <dgm:pt modelId="{85CBB27F-1DC5-4426-9164-DF0673E39BFC}" type="parTrans" cxnId="{5AD69986-8BA6-4077-972C-37262C343C8D}">
      <dgm:prSet/>
      <dgm:spPr/>
      <dgm:t>
        <a:bodyPr/>
        <a:lstStyle/>
        <a:p>
          <a:endParaRPr lang="es-CR"/>
        </a:p>
      </dgm:t>
    </dgm:pt>
    <dgm:pt modelId="{D0FE4B58-B10A-483F-ACAE-67D7DB91EF86}" type="sibTrans" cxnId="{5AD69986-8BA6-4077-972C-37262C343C8D}">
      <dgm:prSet/>
      <dgm:spPr/>
      <dgm:t>
        <a:bodyPr/>
        <a:lstStyle/>
        <a:p>
          <a:endParaRPr lang="es-CR"/>
        </a:p>
      </dgm:t>
    </dgm:pt>
    <dgm:pt modelId="{3A776DE0-586C-4C44-922B-A536B6AA0434}">
      <dgm:prSet phldrT="[Texto]" custT="1"/>
      <dgm:spPr>
        <a:solidFill>
          <a:srgbClr val="2B7D6F"/>
        </a:solidFill>
      </dgm:spPr>
      <dgm:t>
        <a:bodyPr/>
        <a:lstStyle/>
        <a:p>
          <a:r>
            <a:rPr lang="es-CR" sz="1800" dirty="0"/>
            <a:t>Las personas de ambos sexos indican haber incrementado el tiempo dedicado a: Cuidar personas menores de edad y a realizar tareas con este grupo poblacional</a:t>
          </a:r>
        </a:p>
      </dgm:t>
    </dgm:pt>
    <dgm:pt modelId="{6DC2C24C-D120-45E2-93E1-B7D9287D92B2}" type="parTrans" cxnId="{4997214C-2BA3-4B73-A18D-DBA004A9C66C}">
      <dgm:prSet/>
      <dgm:spPr/>
      <dgm:t>
        <a:bodyPr/>
        <a:lstStyle/>
        <a:p>
          <a:endParaRPr lang="es-CR"/>
        </a:p>
      </dgm:t>
    </dgm:pt>
    <dgm:pt modelId="{1BA98E7E-4637-45E4-962A-4CF7E01397F4}" type="sibTrans" cxnId="{4997214C-2BA3-4B73-A18D-DBA004A9C66C}">
      <dgm:prSet/>
      <dgm:spPr/>
      <dgm:t>
        <a:bodyPr/>
        <a:lstStyle/>
        <a:p>
          <a:endParaRPr lang="es-CR"/>
        </a:p>
      </dgm:t>
    </dgm:pt>
    <dgm:pt modelId="{11516368-C272-4228-969A-F2BA6EEA22FD}" type="pres">
      <dgm:prSet presAssocID="{E4B94010-4D12-409B-AC65-46D11758D99B}" presName="Name0" presStyleCnt="0">
        <dgm:presLayoutVars>
          <dgm:dir/>
          <dgm:resizeHandles val="exact"/>
        </dgm:presLayoutVars>
      </dgm:prSet>
      <dgm:spPr/>
    </dgm:pt>
    <dgm:pt modelId="{1B08864C-A120-470D-9243-B013D2CF0E17}" type="pres">
      <dgm:prSet presAssocID="{E4B94010-4D12-409B-AC65-46D11758D99B}" presName="fgShape" presStyleLbl="fgShp" presStyleIdx="0" presStyleCnt="1" custScaleX="104239" custLinFactNeighborX="-269" custLinFactNeighborY="33334"/>
      <dgm:spPr/>
    </dgm:pt>
    <dgm:pt modelId="{FD8AAE0C-4D95-426B-A7E0-3BC1719C72A9}" type="pres">
      <dgm:prSet presAssocID="{E4B94010-4D12-409B-AC65-46D11758D99B}" presName="linComp" presStyleCnt="0"/>
      <dgm:spPr/>
    </dgm:pt>
    <dgm:pt modelId="{87FE6487-D916-4FA6-9B17-284AC0EAA32C}" type="pres">
      <dgm:prSet presAssocID="{E400939B-7ABD-4A90-93D9-BB5823DDE730}" presName="compNode" presStyleCnt="0"/>
      <dgm:spPr/>
    </dgm:pt>
    <dgm:pt modelId="{CCF90137-4A5D-4574-A1A3-32937996984D}" type="pres">
      <dgm:prSet presAssocID="{E400939B-7ABD-4A90-93D9-BB5823DDE730}" presName="bkgdShape" presStyleLbl="node1" presStyleIdx="0" presStyleCnt="4"/>
      <dgm:spPr/>
      <dgm:t>
        <a:bodyPr/>
        <a:lstStyle/>
        <a:p>
          <a:endParaRPr lang="es-CR"/>
        </a:p>
      </dgm:t>
    </dgm:pt>
    <dgm:pt modelId="{29CF1F3F-EC6A-4108-B017-FCC10A5ACEED}" type="pres">
      <dgm:prSet presAssocID="{E400939B-7ABD-4A90-93D9-BB5823DDE730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820D8A57-7FFF-44FA-AC85-6629AC0ADA98}" type="pres">
      <dgm:prSet presAssocID="{E400939B-7ABD-4A90-93D9-BB5823DDE730}" presName="invisiNode" presStyleLbl="node1" presStyleIdx="0" presStyleCnt="4"/>
      <dgm:spPr/>
    </dgm:pt>
    <dgm:pt modelId="{A92EF52D-D99F-4F70-A068-465D79CA1DD8}" type="pres">
      <dgm:prSet presAssocID="{E400939B-7ABD-4A90-93D9-BB5823DDE730}" presName="imagNode" presStyleLbl="fgImgPlace1" presStyleIdx="0" presStyleCnt="4" custLinFactNeighborY="-1656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orro de cocinero con relleno sólido"/>
        </a:ext>
      </dgm:extLst>
    </dgm:pt>
    <dgm:pt modelId="{D15149CA-D2B4-4CF8-9051-6254B5CF73D9}" type="pres">
      <dgm:prSet presAssocID="{D5F08E71-AD63-4704-949B-44A748530E0E}" presName="sibTrans" presStyleLbl="sibTrans2D1" presStyleIdx="0" presStyleCnt="0"/>
      <dgm:spPr/>
      <dgm:t>
        <a:bodyPr/>
        <a:lstStyle/>
        <a:p>
          <a:endParaRPr lang="es-CR"/>
        </a:p>
      </dgm:t>
    </dgm:pt>
    <dgm:pt modelId="{E384EB87-64EB-461F-AF4F-49802F6AA8EE}" type="pres">
      <dgm:prSet presAssocID="{8E881F04-9579-4984-AA1E-5150B801C969}" presName="compNode" presStyleCnt="0"/>
      <dgm:spPr/>
    </dgm:pt>
    <dgm:pt modelId="{A84E2A7C-57F9-46FC-A60C-D1C6E2B2A990}" type="pres">
      <dgm:prSet presAssocID="{8E881F04-9579-4984-AA1E-5150B801C969}" presName="bkgdShape" presStyleLbl="node1" presStyleIdx="1" presStyleCnt="4"/>
      <dgm:spPr/>
      <dgm:t>
        <a:bodyPr/>
        <a:lstStyle/>
        <a:p>
          <a:endParaRPr lang="es-CR"/>
        </a:p>
      </dgm:t>
    </dgm:pt>
    <dgm:pt modelId="{694402CB-F49F-44F0-A541-DE092A5C3031}" type="pres">
      <dgm:prSet presAssocID="{8E881F04-9579-4984-AA1E-5150B801C969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447F53B8-DB17-46BD-847D-D608A6D108EF}" type="pres">
      <dgm:prSet presAssocID="{8E881F04-9579-4984-AA1E-5150B801C969}" presName="invisiNode" presStyleLbl="node1" presStyleIdx="1" presStyleCnt="4"/>
      <dgm:spPr/>
    </dgm:pt>
    <dgm:pt modelId="{AB81A5CA-A23A-456E-AC83-884C2B86582A}" type="pres">
      <dgm:prSet presAssocID="{8E881F04-9579-4984-AA1E-5150B801C969}" presName="imagNode" presStyleLbl="fgImgPlace1" presStyleIdx="1" presStyleCnt="4" custLinFactNeighborY="-1801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uidado con relleno sólido"/>
        </a:ext>
      </dgm:extLst>
    </dgm:pt>
    <dgm:pt modelId="{68CD84B0-0B82-4E2D-958A-27B3794F4587}" type="pres">
      <dgm:prSet presAssocID="{D172C4D0-9F3E-4965-919A-5D3167EAA663}" presName="sibTrans" presStyleLbl="sibTrans2D1" presStyleIdx="0" presStyleCnt="0"/>
      <dgm:spPr/>
      <dgm:t>
        <a:bodyPr/>
        <a:lstStyle/>
        <a:p>
          <a:endParaRPr lang="es-CR"/>
        </a:p>
      </dgm:t>
    </dgm:pt>
    <dgm:pt modelId="{3BE2B177-6A19-4C4D-A389-68122CA736BF}" type="pres">
      <dgm:prSet presAssocID="{4E921EB0-91A3-4A8E-851B-966E7E912602}" presName="compNode" presStyleCnt="0"/>
      <dgm:spPr/>
    </dgm:pt>
    <dgm:pt modelId="{C411AEF0-5AC9-4992-88B6-717E2B4333E2}" type="pres">
      <dgm:prSet presAssocID="{4E921EB0-91A3-4A8E-851B-966E7E912602}" presName="bkgdShape" presStyleLbl="node1" presStyleIdx="2" presStyleCnt="4"/>
      <dgm:spPr/>
      <dgm:t>
        <a:bodyPr/>
        <a:lstStyle/>
        <a:p>
          <a:endParaRPr lang="es-CR"/>
        </a:p>
      </dgm:t>
    </dgm:pt>
    <dgm:pt modelId="{CB479600-B81F-448C-8BA1-BE891CAB21D2}" type="pres">
      <dgm:prSet presAssocID="{4E921EB0-91A3-4A8E-851B-966E7E912602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486DACBB-494A-4F7F-8808-6F81100159D7}" type="pres">
      <dgm:prSet presAssocID="{4E921EB0-91A3-4A8E-851B-966E7E912602}" presName="invisiNode" presStyleLbl="node1" presStyleIdx="2" presStyleCnt="4"/>
      <dgm:spPr/>
    </dgm:pt>
    <dgm:pt modelId="{1E30BE4A-0F46-4F1B-A965-2930A3E74515}" type="pres">
      <dgm:prSet presAssocID="{4E921EB0-91A3-4A8E-851B-966E7E912602}" presName="imagNode" presStyleLbl="fgImgPlace1" presStyleIdx="2" presStyleCnt="4" custLinFactNeighborX="1198" custLinFactNeighborY="-1656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ubo y fregona con relleno sólido"/>
        </a:ext>
      </dgm:extLst>
    </dgm:pt>
    <dgm:pt modelId="{1DE82028-0D93-45D5-B1F0-76FFC4B92C24}" type="pres">
      <dgm:prSet presAssocID="{D0FE4B58-B10A-483F-ACAE-67D7DB91EF86}" presName="sibTrans" presStyleLbl="sibTrans2D1" presStyleIdx="0" presStyleCnt="0"/>
      <dgm:spPr/>
      <dgm:t>
        <a:bodyPr/>
        <a:lstStyle/>
        <a:p>
          <a:endParaRPr lang="es-CR"/>
        </a:p>
      </dgm:t>
    </dgm:pt>
    <dgm:pt modelId="{628F59C5-DB78-4825-99DD-D09B248D856A}" type="pres">
      <dgm:prSet presAssocID="{3A776DE0-586C-4C44-922B-A536B6AA0434}" presName="compNode" presStyleCnt="0"/>
      <dgm:spPr/>
    </dgm:pt>
    <dgm:pt modelId="{00BDB2B7-809F-4AB2-8BF7-964861F63288}" type="pres">
      <dgm:prSet presAssocID="{3A776DE0-586C-4C44-922B-A536B6AA0434}" presName="bkgdShape" presStyleLbl="node1" presStyleIdx="3" presStyleCnt="4"/>
      <dgm:spPr/>
      <dgm:t>
        <a:bodyPr/>
        <a:lstStyle/>
        <a:p>
          <a:endParaRPr lang="es-CR"/>
        </a:p>
      </dgm:t>
    </dgm:pt>
    <dgm:pt modelId="{06E04FB1-0399-4997-8D7C-0E335F067B01}" type="pres">
      <dgm:prSet presAssocID="{3A776DE0-586C-4C44-922B-A536B6AA0434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21969780-89ED-422B-ACB9-C10C73E29FFC}" type="pres">
      <dgm:prSet presAssocID="{3A776DE0-586C-4C44-922B-A536B6AA0434}" presName="invisiNode" presStyleLbl="node1" presStyleIdx="3" presStyleCnt="4"/>
      <dgm:spPr/>
    </dgm:pt>
    <dgm:pt modelId="{9E9A36F4-76A7-4D3F-B0AB-E48EDDDE873F}" type="pres">
      <dgm:prSet presAssocID="{3A776DE0-586C-4C44-922B-A536B6AA0434}" presName="imagNode" presStyleLbl="fgImgPlace1" presStyleIdx="3" presStyleCnt="4" custLinFactNeighborY="-18018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uidado con relleno sólido"/>
        </a:ext>
      </dgm:extLst>
    </dgm:pt>
  </dgm:ptLst>
  <dgm:cxnLst>
    <dgm:cxn modelId="{4997214C-2BA3-4B73-A18D-DBA004A9C66C}" srcId="{E4B94010-4D12-409B-AC65-46D11758D99B}" destId="{3A776DE0-586C-4C44-922B-A536B6AA0434}" srcOrd="3" destOrd="0" parTransId="{6DC2C24C-D120-45E2-93E1-B7D9287D92B2}" sibTransId="{1BA98E7E-4637-45E4-962A-4CF7E01397F4}"/>
    <dgm:cxn modelId="{B46CAAB3-195C-497B-90BD-2E0C829310E5}" type="presOf" srcId="{E400939B-7ABD-4A90-93D9-BB5823DDE730}" destId="{CCF90137-4A5D-4574-A1A3-32937996984D}" srcOrd="0" destOrd="0" presId="urn:microsoft.com/office/officeart/2005/8/layout/hList7"/>
    <dgm:cxn modelId="{5AD69986-8BA6-4077-972C-37262C343C8D}" srcId="{E4B94010-4D12-409B-AC65-46D11758D99B}" destId="{4E921EB0-91A3-4A8E-851B-966E7E912602}" srcOrd="2" destOrd="0" parTransId="{85CBB27F-1DC5-4426-9164-DF0673E39BFC}" sibTransId="{D0FE4B58-B10A-483F-ACAE-67D7DB91EF86}"/>
    <dgm:cxn modelId="{90E2B489-3E58-42C0-950B-E5C86131CE38}" srcId="{E4B94010-4D12-409B-AC65-46D11758D99B}" destId="{E400939B-7ABD-4A90-93D9-BB5823DDE730}" srcOrd="0" destOrd="0" parTransId="{E3F7B3DD-16A2-4C19-A7A0-F2CDA552AEBC}" sibTransId="{D5F08E71-AD63-4704-949B-44A748530E0E}"/>
    <dgm:cxn modelId="{440D31FB-0952-45D1-9E70-7368E33A614B}" type="presOf" srcId="{3A776DE0-586C-4C44-922B-A536B6AA0434}" destId="{06E04FB1-0399-4997-8D7C-0E335F067B01}" srcOrd="1" destOrd="0" presId="urn:microsoft.com/office/officeart/2005/8/layout/hList7"/>
    <dgm:cxn modelId="{D5761BD4-E7F1-4C7B-85B0-AC237A4DC517}" type="presOf" srcId="{8E881F04-9579-4984-AA1E-5150B801C969}" destId="{694402CB-F49F-44F0-A541-DE092A5C3031}" srcOrd="1" destOrd="0" presId="urn:microsoft.com/office/officeart/2005/8/layout/hList7"/>
    <dgm:cxn modelId="{008C900E-B6F2-4D52-9B40-A01AE54D3D52}" type="presOf" srcId="{E400939B-7ABD-4A90-93D9-BB5823DDE730}" destId="{29CF1F3F-EC6A-4108-B017-FCC10A5ACEED}" srcOrd="1" destOrd="0" presId="urn:microsoft.com/office/officeart/2005/8/layout/hList7"/>
    <dgm:cxn modelId="{BDB06F13-CB80-4609-8891-A6D0DF2C5E0D}" type="presOf" srcId="{D0FE4B58-B10A-483F-ACAE-67D7DB91EF86}" destId="{1DE82028-0D93-45D5-B1F0-76FFC4B92C24}" srcOrd="0" destOrd="0" presId="urn:microsoft.com/office/officeart/2005/8/layout/hList7"/>
    <dgm:cxn modelId="{EDE7EFA0-DAA3-47FB-93FF-A501BEAD4F9C}" type="presOf" srcId="{8E881F04-9579-4984-AA1E-5150B801C969}" destId="{A84E2A7C-57F9-46FC-A60C-D1C6E2B2A990}" srcOrd="0" destOrd="0" presId="urn:microsoft.com/office/officeart/2005/8/layout/hList7"/>
    <dgm:cxn modelId="{F3D3D27E-2E89-47D5-A064-C8F5CCD6D9B0}" type="presOf" srcId="{4E921EB0-91A3-4A8E-851B-966E7E912602}" destId="{CB479600-B81F-448C-8BA1-BE891CAB21D2}" srcOrd="1" destOrd="0" presId="urn:microsoft.com/office/officeart/2005/8/layout/hList7"/>
    <dgm:cxn modelId="{E5F64554-B531-44CB-89D9-187BB22A2B0B}" type="presOf" srcId="{E4B94010-4D12-409B-AC65-46D11758D99B}" destId="{11516368-C272-4228-969A-F2BA6EEA22FD}" srcOrd="0" destOrd="0" presId="urn:microsoft.com/office/officeart/2005/8/layout/hList7"/>
    <dgm:cxn modelId="{DB0B1B35-2212-4553-B22A-20938B5A74EA}" type="presOf" srcId="{D5F08E71-AD63-4704-949B-44A748530E0E}" destId="{D15149CA-D2B4-4CF8-9051-6254B5CF73D9}" srcOrd="0" destOrd="0" presId="urn:microsoft.com/office/officeart/2005/8/layout/hList7"/>
    <dgm:cxn modelId="{5AF84965-E9E2-4EBB-BAFE-DE9C2B508842}" type="presOf" srcId="{4E921EB0-91A3-4A8E-851B-966E7E912602}" destId="{C411AEF0-5AC9-4992-88B6-717E2B4333E2}" srcOrd="0" destOrd="0" presId="urn:microsoft.com/office/officeart/2005/8/layout/hList7"/>
    <dgm:cxn modelId="{4D8E9F20-8970-46CD-A00A-BC3625F286B4}" type="presOf" srcId="{3A776DE0-586C-4C44-922B-A536B6AA0434}" destId="{00BDB2B7-809F-4AB2-8BF7-964861F63288}" srcOrd="0" destOrd="0" presId="urn:microsoft.com/office/officeart/2005/8/layout/hList7"/>
    <dgm:cxn modelId="{6041884F-B76F-480E-AB79-1F3D72B567E4}" type="presOf" srcId="{D172C4D0-9F3E-4965-919A-5D3167EAA663}" destId="{68CD84B0-0B82-4E2D-958A-27B3794F4587}" srcOrd="0" destOrd="0" presId="urn:microsoft.com/office/officeart/2005/8/layout/hList7"/>
    <dgm:cxn modelId="{0984BC45-C9F2-448B-AE0A-81817BA5B9FF}" srcId="{E4B94010-4D12-409B-AC65-46D11758D99B}" destId="{8E881F04-9579-4984-AA1E-5150B801C969}" srcOrd="1" destOrd="0" parTransId="{7408059F-AC46-4EAF-98A0-CDD5C4B2CAE2}" sibTransId="{D172C4D0-9F3E-4965-919A-5D3167EAA663}"/>
    <dgm:cxn modelId="{D3FC8A64-BC5D-4C65-90F6-C90B2313589F}" type="presParOf" srcId="{11516368-C272-4228-969A-F2BA6EEA22FD}" destId="{1B08864C-A120-470D-9243-B013D2CF0E17}" srcOrd="0" destOrd="0" presId="urn:microsoft.com/office/officeart/2005/8/layout/hList7"/>
    <dgm:cxn modelId="{6A692EF6-FFD4-4940-9AAD-62731E907C31}" type="presParOf" srcId="{11516368-C272-4228-969A-F2BA6EEA22FD}" destId="{FD8AAE0C-4D95-426B-A7E0-3BC1719C72A9}" srcOrd="1" destOrd="0" presId="urn:microsoft.com/office/officeart/2005/8/layout/hList7"/>
    <dgm:cxn modelId="{6ECD8EE1-8A9B-42BD-BC2A-F3CF84DE5E56}" type="presParOf" srcId="{FD8AAE0C-4D95-426B-A7E0-3BC1719C72A9}" destId="{87FE6487-D916-4FA6-9B17-284AC0EAA32C}" srcOrd="0" destOrd="0" presId="urn:microsoft.com/office/officeart/2005/8/layout/hList7"/>
    <dgm:cxn modelId="{C8F1EDD1-A29A-4BBB-90C4-A0DCA2A98618}" type="presParOf" srcId="{87FE6487-D916-4FA6-9B17-284AC0EAA32C}" destId="{CCF90137-4A5D-4574-A1A3-32937996984D}" srcOrd="0" destOrd="0" presId="urn:microsoft.com/office/officeart/2005/8/layout/hList7"/>
    <dgm:cxn modelId="{C7A1F1F3-056A-442C-BFE0-1F2A79006226}" type="presParOf" srcId="{87FE6487-D916-4FA6-9B17-284AC0EAA32C}" destId="{29CF1F3F-EC6A-4108-B017-FCC10A5ACEED}" srcOrd="1" destOrd="0" presId="urn:microsoft.com/office/officeart/2005/8/layout/hList7"/>
    <dgm:cxn modelId="{A83CE4C3-AC03-41CE-AF56-5FCE4C6A3232}" type="presParOf" srcId="{87FE6487-D916-4FA6-9B17-284AC0EAA32C}" destId="{820D8A57-7FFF-44FA-AC85-6629AC0ADA98}" srcOrd="2" destOrd="0" presId="urn:microsoft.com/office/officeart/2005/8/layout/hList7"/>
    <dgm:cxn modelId="{22107B3C-F63A-4DC0-A7AD-B64F15992838}" type="presParOf" srcId="{87FE6487-D916-4FA6-9B17-284AC0EAA32C}" destId="{A92EF52D-D99F-4F70-A068-465D79CA1DD8}" srcOrd="3" destOrd="0" presId="urn:microsoft.com/office/officeart/2005/8/layout/hList7"/>
    <dgm:cxn modelId="{6E936915-50D8-460F-88AC-9D298A3CEDAA}" type="presParOf" srcId="{FD8AAE0C-4D95-426B-A7E0-3BC1719C72A9}" destId="{D15149CA-D2B4-4CF8-9051-6254B5CF73D9}" srcOrd="1" destOrd="0" presId="urn:microsoft.com/office/officeart/2005/8/layout/hList7"/>
    <dgm:cxn modelId="{95945A46-DC40-4244-9D12-34218805EB0A}" type="presParOf" srcId="{FD8AAE0C-4D95-426B-A7E0-3BC1719C72A9}" destId="{E384EB87-64EB-461F-AF4F-49802F6AA8EE}" srcOrd="2" destOrd="0" presId="urn:microsoft.com/office/officeart/2005/8/layout/hList7"/>
    <dgm:cxn modelId="{FBD8C798-784E-47EB-96E8-8C2A34FCF953}" type="presParOf" srcId="{E384EB87-64EB-461F-AF4F-49802F6AA8EE}" destId="{A84E2A7C-57F9-46FC-A60C-D1C6E2B2A990}" srcOrd="0" destOrd="0" presId="urn:microsoft.com/office/officeart/2005/8/layout/hList7"/>
    <dgm:cxn modelId="{9E6AFE31-F0F8-4850-BC4F-2B9B28CF1A04}" type="presParOf" srcId="{E384EB87-64EB-461F-AF4F-49802F6AA8EE}" destId="{694402CB-F49F-44F0-A541-DE092A5C3031}" srcOrd="1" destOrd="0" presId="urn:microsoft.com/office/officeart/2005/8/layout/hList7"/>
    <dgm:cxn modelId="{93E13D41-8BCB-433E-AF12-8A49BA615E74}" type="presParOf" srcId="{E384EB87-64EB-461F-AF4F-49802F6AA8EE}" destId="{447F53B8-DB17-46BD-847D-D608A6D108EF}" srcOrd="2" destOrd="0" presId="urn:microsoft.com/office/officeart/2005/8/layout/hList7"/>
    <dgm:cxn modelId="{E487A343-D45D-4F36-B72A-2A45974F0552}" type="presParOf" srcId="{E384EB87-64EB-461F-AF4F-49802F6AA8EE}" destId="{AB81A5CA-A23A-456E-AC83-884C2B86582A}" srcOrd="3" destOrd="0" presId="urn:microsoft.com/office/officeart/2005/8/layout/hList7"/>
    <dgm:cxn modelId="{B406759D-702B-49FC-A1EE-DA36B363223C}" type="presParOf" srcId="{FD8AAE0C-4D95-426B-A7E0-3BC1719C72A9}" destId="{68CD84B0-0B82-4E2D-958A-27B3794F4587}" srcOrd="3" destOrd="0" presId="urn:microsoft.com/office/officeart/2005/8/layout/hList7"/>
    <dgm:cxn modelId="{6797CB62-DDA0-4FFE-A242-6A88E5BFDDC2}" type="presParOf" srcId="{FD8AAE0C-4D95-426B-A7E0-3BC1719C72A9}" destId="{3BE2B177-6A19-4C4D-A389-68122CA736BF}" srcOrd="4" destOrd="0" presId="urn:microsoft.com/office/officeart/2005/8/layout/hList7"/>
    <dgm:cxn modelId="{AEE59D10-4154-44B1-8CC0-909353F91279}" type="presParOf" srcId="{3BE2B177-6A19-4C4D-A389-68122CA736BF}" destId="{C411AEF0-5AC9-4992-88B6-717E2B4333E2}" srcOrd="0" destOrd="0" presId="urn:microsoft.com/office/officeart/2005/8/layout/hList7"/>
    <dgm:cxn modelId="{95701369-632B-4504-9505-1202C2C3E5F7}" type="presParOf" srcId="{3BE2B177-6A19-4C4D-A389-68122CA736BF}" destId="{CB479600-B81F-448C-8BA1-BE891CAB21D2}" srcOrd="1" destOrd="0" presId="urn:microsoft.com/office/officeart/2005/8/layout/hList7"/>
    <dgm:cxn modelId="{7C5059F9-C3B9-4704-8215-8461FEBE0C73}" type="presParOf" srcId="{3BE2B177-6A19-4C4D-A389-68122CA736BF}" destId="{486DACBB-494A-4F7F-8808-6F81100159D7}" srcOrd="2" destOrd="0" presId="urn:microsoft.com/office/officeart/2005/8/layout/hList7"/>
    <dgm:cxn modelId="{2EA405C9-7290-4CFD-AF00-9DB744340FD5}" type="presParOf" srcId="{3BE2B177-6A19-4C4D-A389-68122CA736BF}" destId="{1E30BE4A-0F46-4F1B-A965-2930A3E74515}" srcOrd="3" destOrd="0" presId="urn:microsoft.com/office/officeart/2005/8/layout/hList7"/>
    <dgm:cxn modelId="{C30B448E-8E9C-473F-98C3-B30BC2018E1A}" type="presParOf" srcId="{FD8AAE0C-4D95-426B-A7E0-3BC1719C72A9}" destId="{1DE82028-0D93-45D5-B1F0-76FFC4B92C24}" srcOrd="5" destOrd="0" presId="urn:microsoft.com/office/officeart/2005/8/layout/hList7"/>
    <dgm:cxn modelId="{BB488A5E-795F-4AB5-ABF8-B3DD50AA065E}" type="presParOf" srcId="{FD8AAE0C-4D95-426B-A7E0-3BC1719C72A9}" destId="{628F59C5-DB78-4825-99DD-D09B248D856A}" srcOrd="6" destOrd="0" presId="urn:microsoft.com/office/officeart/2005/8/layout/hList7"/>
    <dgm:cxn modelId="{4B118012-4D0D-4AF2-B434-C82E5DDE9B8B}" type="presParOf" srcId="{628F59C5-DB78-4825-99DD-D09B248D856A}" destId="{00BDB2B7-809F-4AB2-8BF7-964861F63288}" srcOrd="0" destOrd="0" presId="urn:microsoft.com/office/officeart/2005/8/layout/hList7"/>
    <dgm:cxn modelId="{AC7DF2EB-E033-4738-82CE-CAE9B16B0C1E}" type="presParOf" srcId="{628F59C5-DB78-4825-99DD-D09B248D856A}" destId="{06E04FB1-0399-4997-8D7C-0E335F067B01}" srcOrd="1" destOrd="0" presId="urn:microsoft.com/office/officeart/2005/8/layout/hList7"/>
    <dgm:cxn modelId="{D27611F4-9D59-4413-83DE-44C657049A47}" type="presParOf" srcId="{628F59C5-DB78-4825-99DD-D09B248D856A}" destId="{21969780-89ED-422B-ACB9-C10C73E29FFC}" srcOrd="2" destOrd="0" presId="urn:microsoft.com/office/officeart/2005/8/layout/hList7"/>
    <dgm:cxn modelId="{711858BB-09F7-4BEB-81B4-39F5E778848F}" type="presParOf" srcId="{628F59C5-DB78-4825-99DD-D09B248D856A}" destId="{9E9A36F4-76A7-4D3F-B0AB-E48EDDDE873F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4B94010-4D12-409B-AC65-46D11758D99B}" type="doc">
      <dgm:prSet loTypeId="urn:microsoft.com/office/officeart/2005/8/layout/vList4" loCatId="picture" qsTypeId="urn:microsoft.com/office/officeart/2005/8/quickstyle/simple5" qsCatId="simple" csTypeId="urn:microsoft.com/office/officeart/2005/8/colors/accent1_3" csCatId="accent1" phldr="1"/>
      <dgm:spPr/>
    </dgm:pt>
    <dgm:pt modelId="{E400939B-7ABD-4A90-93D9-BB5823DDE730}">
      <dgm:prSet phldrT="[Texto]" custT="1"/>
      <dgm:spPr>
        <a:solidFill>
          <a:srgbClr val="2B7D6F"/>
        </a:solidFill>
      </dgm:spPr>
      <dgm:t>
        <a:bodyPr/>
        <a:lstStyle/>
        <a:p>
          <a:r>
            <a:rPr lang="es-CR" sz="2000" dirty="0"/>
            <a:t>Las personas encuestadas entre los 18 y 49 años percibieron un incremento en el tiempo dedicado a actividades de esparcimiento como leer, escuchar música, entre otras.</a:t>
          </a:r>
        </a:p>
      </dgm:t>
    </dgm:pt>
    <dgm:pt modelId="{E3F7B3DD-16A2-4C19-A7A0-F2CDA552AEBC}" type="parTrans" cxnId="{90E2B489-3E58-42C0-950B-E5C86131CE38}">
      <dgm:prSet/>
      <dgm:spPr/>
      <dgm:t>
        <a:bodyPr/>
        <a:lstStyle/>
        <a:p>
          <a:endParaRPr lang="es-CR" sz="2000"/>
        </a:p>
      </dgm:t>
    </dgm:pt>
    <dgm:pt modelId="{D5F08E71-AD63-4704-949B-44A748530E0E}" type="sibTrans" cxnId="{90E2B489-3E58-42C0-950B-E5C86131CE38}">
      <dgm:prSet/>
      <dgm:spPr/>
      <dgm:t>
        <a:bodyPr/>
        <a:lstStyle/>
        <a:p>
          <a:endParaRPr lang="es-CR" sz="2000"/>
        </a:p>
      </dgm:t>
    </dgm:pt>
    <dgm:pt modelId="{8E881F04-9579-4984-AA1E-5150B801C969}">
      <dgm:prSet phldrT="[Texto]" custT="1"/>
      <dgm:spPr>
        <a:solidFill>
          <a:srgbClr val="00BCB8"/>
        </a:solidFill>
      </dgm:spPr>
      <dgm:t>
        <a:bodyPr/>
        <a:lstStyle/>
        <a:p>
          <a:r>
            <a:rPr lang="es-CR" sz="2000" dirty="0"/>
            <a:t>Las personas encuestadas entre los 18 y 49 años percibieron un incremento el tiempo dedicado a compartir en familia.</a:t>
          </a:r>
        </a:p>
      </dgm:t>
    </dgm:pt>
    <dgm:pt modelId="{7408059F-AC46-4EAF-98A0-CDD5C4B2CAE2}" type="parTrans" cxnId="{0984BC45-C9F2-448B-AE0A-81817BA5B9FF}">
      <dgm:prSet/>
      <dgm:spPr/>
      <dgm:t>
        <a:bodyPr/>
        <a:lstStyle/>
        <a:p>
          <a:endParaRPr lang="es-CR" sz="2000"/>
        </a:p>
      </dgm:t>
    </dgm:pt>
    <dgm:pt modelId="{D172C4D0-9F3E-4965-919A-5D3167EAA663}" type="sibTrans" cxnId="{0984BC45-C9F2-448B-AE0A-81817BA5B9FF}">
      <dgm:prSet/>
      <dgm:spPr/>
      <dgm:t>
        <a:bodyPr/>
        <a:lstStyle/>
        <a:p>
          <a:endParaRPr lang="es-CR" sz="2000"/>
        </a:p>
      </dgm:t>
    </dgm:pt>
    <dgm:pt modelId="{4E921EB0-91A3-4A8E-851B-966E7E912602}">
      <dgm:prSet phldrT="[Texto]" custT="1"/>
      <dgm:spPr>
        <a:solidFill>
          <a:srgbClr val="009F9A"/>
        </a:solidFill>
      </dgm:spPr>
      <dgm:t>
        <a:bodyPr/>
        <a:lstStyle/>
        <a:p>
          <a:r>
            <a:rPr lang="es-CR" sz="2000" dirty="0"/>
            <a:t>Las personas encuestadas de 18 años y más percibieron una disminución en tiempo dedicado a hacer ejercicio y a participar en organizaciones.</a:t>
          </a:r>
        </a:p>
      </dgm:t>
    </dgm:pt>
    <dgm:pt modelId="{85CBB27F-1DC5-4426-9164-DF0673E39BFC}" type="parTrans" cxnId="{5AD69986-8BA6-4077-972C-37262C343C8D}">
      <dgm:prSet/>
      <dgm:spPr/>
      <dgm:t>
        <a:bodyPr/>
        <a:lstStyle/>
        <a:p>
          <a:endParaRPr lang="es-CR" sz="2000"/>
        </a:p>
      </dgm:t>
    </dgm:pt>
    <dgm:pt modelId="{D0FE4B58-B10A-483F-ACAE-67D7DB91EF86}" type="sibTrans" cxnId="{5AD69986-8BA6-4077-972C-37262C343C8D}">
      <dgm:prSet/>
      <dgm:spPr/>
      <dgm:t>
        <a:bodyPr/>
        <a:lstStyle/>
        <a:p>
          <a:endParaRPr lang="es-CR" sz="2000"/>
        </a:p>
      </dgm:t>
    </dgm:pt>
    <dgm:pt modelId="{3A776DE0-586C-4C44-922B-A536B6AA0434}">
      <dgm:prSet phldrT="[Texto]" custT="1"/>
      <dgm:spPr>
        <a:solidFill>
          <a:srgbClr val="006699"/>
        </a:solidFill>
      </dgm:spPr>
      <dgm:t>
        <a:bodyPr/>
        <a:lstStyle/>
        <a:p>
          <a:r>
            <a:rPr lang="es-CR" sz="2000" dirty="0"/>
            <a:t>Las personas de más de 50 años experimentaron una disminución en el tiempo dedicado a compartir en familia</a:t>
          </a:r>
        </a:p>
      </dgm:t>
    </dgm:pt>
    <dgm:pt modelId="{6DC2C24C-D120-45E2-93E1-B7D9287D92B2}" type="parTrans" cxnId="{4997214C-2BA3-4B73-A18D-DBA004A9C66C}">
      <dgm:prSet/>
      <dgm:spPr/>
      <dgm:t>
        <a:bodyPr/>
        <a:lstStyle/>
        <a:p>
          <a:endParaRPr lang="es-CR" sz="2000"/>
        </a:p>
      </dgm:t>
    </dgm:pt>
    <dgm:pt modelId="{1BA98E7E-4637-45E4-962A-4CF7E01397F4}" type="sibTrans" cxnId="{4997214C-2BA3-4B73-A18D-DBA004A9C66C}">
      <dgm:prSet/>
      <dgm:spPr/>
      <dgm:t>
        <a:bodyPr/>
        <a:lstStyle/>
        <a:p>
          <a:endParaRPr lang="es-CR" sz="2000"/>
        </a:p>
      </dgm:t>
    </dgm:pt>
    <dgm:pt modelId="{BEA2A0AC-9AEA-423E-A1B7-1A144D1231E7}" type="pres">
      <dgm:prSet presAssocID="{E4B94010-4D12-409B-AC65-46D11758D99B}" presName="linear" presStyleCnt="0">
        <dgm:presLayoutVars>
          <dgm:dir/>
          <dgm:resizeHandles val="exact"/>
        </dgm:presLayoutVars>
      </dgm:prSet>
      <dgm:spPr/>
    </dgm:pt>
    <dgm:pt modelId="{35D0BD80-5DCD-4450-BAC0-8D7BB7330613}" type="pres">
      <dgm:prSet presAssocID="{E400939B-7ABD-4A90-93D9-BB5823DDE730}" presName="comp" presStyleCnt="0"/>
      <dgm:spPr/>
    </dgm:pt>
    <dgm:pt modelId="{57A7A4FE-31E0-4959-9C8E-2F6650932591}" type="pres">
      <dgm:prSet presAssocID="{E400939B-7ABD-4A90-93D9-BB5823DDE730}" presName="box" presStyleLbl="node1" presStyleIdx="0" presStyleCnt="4" custLinFactNeighborX="-14677"/>
      <dgm:spPr/>
      <dgm:t>
        <a:bodyPr/>
        <a:lstStyle/>
        <a:p>
          <a:endParaRPr lang="es-CR"/>
        </a:p>
      </dgm:t>
    </dgm:pt>
    <dgm:pt modelId="{ADDE0768-E15C-46AC-84A5-4186B965F40C}" type="pres">
      <dgm:prSet presAssocID="{E400939B-7ABD-4A90-93D9-BB5823DDE730}" presName="img" presStyleLbl="fgImgPlace1" presStyleIdx="0" presStyleCnt="4" custScaleX="52425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uriculares con relleno sólido"/>
        </a:ext>
      </dgm:extLst>
    </dgm:pt>
    <dgm:pt modelId="{8F6F81D0-0A9F-4151-9FE1-67A277EAB46E}" type="pres">
      <dgm:prSet presAssocID="{E400939B-7ABD-4A90-93D9-BB5823DDE730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C8E1FE3B-2F2D-4D18-BEF3-3997D335F0EB}" type="pres">
      <dgm:prSet presAssocID="{D5F08E71-AD63-4704-949B-44A748530E0E}" presName="spacer" presStyleCnt="0"/>
      <dgm:spPr/>
    </dgm:pt>
    <dgm:pt modelId="{4ADCF606-B669-485C-9E18-6A9BF6136CAD}" type="pres">
      <dgm:prSet presAssocID="{8E881F04-9579-4984-AA1E-5150B801C969}" presName="comp" presStyleCnt="0"/>
      <dgm:spPr/>
    </dgm:pt>
    <dgm:pt modelId="{510EEC26-37D5-47E3-8CE4-7986873799F6}" type="pres">
      <dgm:prSet presAssocID="{8E881F04-9579-4984-AA1E-5150B801C969}" presName="box" presStyleLbl="node1" presStyleIdx="1" presStyleCnt="4"/>
      <dgm:spPr/>
      <dgm:t>
        <a:bodyPr/>
        <a:lstStyle/>
        <a:p>
          <a:endParaRPr lang="es-CR"/>
        </a:p>
      </dgm:t>
    </dgm:pt>
    <dgm:pt modelId="{A37A4D26-C517-4CE8-9D9E-23CDBBF44FBC}" type="pres">
      <dgm:prSet presAssocID="{8E881F04-9579-4984-AA1E-5150B801C969}" presName="img" presStyleLbl="fgImgPlace1" presStyleIdx="1" presStyleCnt="4" custScaleX="65013" custScaleY="88567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 t="-18000" b="-18000"/>
          </a:stretch>
        </a:blipFill>
      </dgm:spPr>
      <dgm:extLst>
        <a:ext uri="{E40237B7-FDA0-4F09-8148-C483321AD2D9}">
          <dgm14:cNvPr xmlns:dgm14="http://schemas.microsoft.com/office/drawing/2010/diagram" id="0" name="" descr="Inicio1 con relleno sólido"/>
        </a:ext>
      </dgm:extLst>
    </dgm:pt>
    <dgm:pt modelId="{AE737D4E-C9A2-4806-BC76-7FEB2FECF6B0}" type="pres">
      <dgm:prSet presAssocID="{8E881F04-9579-4984-AA1E-5150B801C969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1A896037-3459-4E29-8846-A587D3209EB8}" type="pres">
      <dgm:prSet presAssocID="{D172C4D0-9F3E-4965-919A-5D3167EAA663}" presName="spacer" presStyleCnt="0"/>
      <dgm:spPr/>
    </dgm:pt>
    <dgm:pt modelId="{C2EE2872-39A1-4C00-A076-2F359EF62F8F}" type="pres">
      <dgm:prSet presAssocID="{4E921EB0-91A3-4A8E-851B-966E7E912602}" presName="comp" presStyleCnt="0"/>
      <dgm:spPr/>
    </dgm:pt>
    <dgm:pt modelId="{8F288E31-74B6-4905-A64C-0B545E94D88C}" type="pres">
      <dgm:prSet presAssocID="{4E921EB0-91A3-4A8E-851B-966E7E912602}" presName="box" presStyleLbl="node1" presStyleIdx="2" presStyleCnt="4"/>
      <dgm:spPr/>
      <dgm:t>
        <a:bodyPr/>
        <a:lstStyle/>
        <a:p>
          <a:endParaRPr lang="es-CR"/>
        </a:p>
      </dgm:t>
    </dgm:pt>
    <dgm:pt modelId="{E09C2F6E-7089-426B-BE09-E2EA06EBB551}" type="pres">
      <dgm:prSet presAssocID="{4E921EB0-91A3-4A8E-851B-966E7E912602}" presName="img" presStyleLbl="fgImgPlace1" presStyleIdx="2" presStyleCnt="4" custScaleX="65351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asos de baile con relleno sólido"/>
        </a:ext>
      </dgm:extLst>
    </dgm:pt>
    <dgm:pt modelId="{6653070C-1CCA-47EE-AB16-2C0DAC8B7527}" type="pres">
      <dgm:prSet presAssocID="{4E921EB0-91A3-4A8E-851B-966E7E912602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1EB7BE14-D433-4995-8701-6965BB964BB3}" type="pres">
      <dgm:prSet presAssocID="{D0FE4B58-B10A-483F-ACAE-67D7DB91EF86}" presName="spacer" presStyleCnt="0"/>
      <dgm:spPr/>
    </dgm:pt>
    <dgm:pt modelId="{C7FB8305-32EA-4D48-9978-EBA4B5AEA678}" type="pres">
      <dgm:prSet presAssocID="{3A776DE0-586C-4C44-922B-A536B6AA0434}" presName="comp" presStyleCnt="0"/>
      <dgm:spPr/>
    </dgm:pt>
    <dgm:pt modelId="{D9B30454-D60F-4EF7-A50F-0EF857FFAF37}" type="pres">
      <dgm:prSet presAssocID="{3A776DE0-586C-4C44-922B-A536B6AA0434}" presName="box" presStyleLbl="node1" presStyleIdx="3" presStyleCnt="4"/>
      <dgm:spPr/>
      <dgm:t>
        <a:bodyPr/>
        <a:lstStyle/>
        <a:p>
          <a:endParaRPr lang="es-CR"/>
        </a:p>
      </dgm:t>
    </dgm:pt>
    <dgm:pt modelId="{E89AD72C-4DE9-4EEC-AC09-107E6FC6536E}" type="pres">
      <dgm:prSet presAssocID="{3A776DE0-586C-4C44-922B-A536B6AA0434}" presName="img" presStyleLbl="fgImgPlace1" presStyleIdx="3" presStyleCnt="4" custScaleX="62478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scena suburbana con relleno sólido"/>
        </a:ext>
      </dgm:extLst>
    </dgm:pt>
    <dgm:pt modelId="{4B22EC42-40FE-45C7-9985-66A764051DED}" type="pres">
      <dgm:prSet presAssocID="{3A776DE0-586C-4C44-922B-A536B6AA0434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</dgm:ptLst>
  <dgm:cxnLst>
    <dgm:cxn modelId="{AF559CD5-8289-4AB1-8236-8815500066F3}" type="presOf" srcId="{3A776DE0-586C-4C44-922B-A536B6AA0434}" destId="{4B22EC42-40FE-45C7-9985-66A764051DED}" srcOrd="1" destOrd="0" presId="urn:microsoft.com/office/officeart/2005/8/layout/vList4"/>
    <dgm:cxn modelId="{90E2B489-3E58-42C0-950B-E5C86131CE38}" srcId="{E4B94010-4D12-409B-AC65-46D11758D99B}" destId="{E400939B-7ABD-4A90-93D9-BB5823DDE730}" srcOrd="0" destOrd="0" parTransId="{E3F7B3DD-16A2-4C19-A7A0-F2CDA552AEBC}" sibTransId="{D5F08E71-AD63-4704-949B-44A748530E0E}"/>
    <dgm:cxn modelId="{5AD69986-8BA6-4077-972C-37262C343C8D}" srcId="{E4B94010-4D12-409B-AC65-46D11758D99B}" destId="{4E921EB0-91A3-4A8E-851B-966E7E912602}" srcOrd="2" destOrd="0" parTransId="{85CBB27F-1DC5-4426-9164-DF0673E39BFC}" sibTransId="{D0FE4B58-B10A-483F-ACAE-67D7DB91EF86}"/>
    <dgm:cxn modelId="{6188E7EA-14FC-4017-98D3-B9250196E093}" type="presOf" srcId="{4E921EB0-91A3-4A8E-851B-966E7E912602}" destId="{6653070C-1CCA-47EE-AB16-2C0DAC8B7527}" srcOrd="1" destOrd="0" presId="urn:microsoft.com/office/officeart/2005/8/layout/vList4"/>
    <dgm:cxn modelId="{4ED2168E-8717-41D0-BE6E-46DDB99B29D1}" type="presOf" srcId="{E400939B-7ABD-4A90-93D9-BB5823DDE730}" destId="{57A7A4FE-31E0-4959-9C8E-2F6650932591}" srcOrd="0" destOrd="0" presId="urn:microsoft.com/office/officeart/2005/8/layout/vList4"/>
    <dgm:cxn modelId="{BBE5B12F-63E6-4DEF-952C-94A5894AEE36}" type="presOf" srcId="{8E881F04-9579-4984-AA1E-5150B801C969}" destId="{AE737D4E-C9A2-4806-BC76-7FEB2FECF6B0}" srcOrd="1" destOrd="0" presId="urn:microsoft.com/office/officeart/2005/8/layout/vList4"/>
    <dgm:cxn modelId="{2B98135C-4D1E-472F-89CA-40203468DFBA}" type="presOf" srcId="{3A776DE0-586C-4C44-922B-A536B6AA0434}" destId="{D9B30454-D60F-4EF7-A50F-0EF857FFAF37}" srcOrd="0" destOrd="0" presId="urn:microsoft.com/office/officeart/2005/8/layout/vList4"/>
    <dgm:cxn modelId="{0984BC45-C9F2-448B-AE0A-81817BA5B9FF}" srcId="{E4B94010-4D12-409B-AC65-46D11758D99B}" destId="{8E881F04-9579-4984-AA1E-5150B801C969}" srcOrd="1" destOrd="0" parTransId="{7408059F-AC46-4EAF-98A0-CDD5C4B2CAE2}" sibTransId="{D172C4D0-9F3E-4965-919A-5D3167EAA663}"/>
    <dgm:cxn modelId="{4997214C-2BA3-4B73-A18D-DBA004A9C66C}" srcId="{E4B94010-4D12-409B-AC65-46D11758D99B}" destId="{3A776DE0-586C-4C44-922B-A536B6AA0434}" srcOrd="3" destOrd="0" parTransId="{6DC2C24C-D120-45E2-93E1-B7D9287D92B2}" sibTransId="{1BA98E7E-4637-45E4-962A-4CF7E01397F4}"/>
    <dgm:cxn modelId="{C38589D9-03AF-46B0-83C5-AE00348469E3}" type="presOf" srcId="{E400939B-7ABD-4A90-93D9-BB5823DDE730}" destId="{8F6F81D0-0A9F-4151-9FE1-67A277EAB46E}" srcOrd="1" destOrd="0" presId="urn:microsoft.com/office/officeart/2005/8/layout/vList4"/>
    <dgm:cxn modelId="{464F3F17-566E-418D-83D0-7FABAC93365D}" type="presOf" srcId="{8E881F04-9579-4984-AA1E-5150B801C969}" destId="{510EEC26-37D5-47E3-8CE4-7986873799F6}" srcOrd="0" destOrd="0" presId="urn:microsoft.com/office/officeart/2005/8/layout/vList4"/>
    <dgm:cxn modelId="{7A17C093-72EF-43EA-8894-89B109076098}" type="presOf" srcId="{4E921EB0-91A3-4A8E-851B-966E7E912602}" destId="{8F288E31-74B6-4905-A64C-0B545E94D88C}" srcOrd="0" destOrd="0" presId="urn:microsoft.com/office/officeart/2005/8/layout/vList4"/>
    <dgm:cxn modelId="{92DA54F6-D68C-4E33-997A-94B1CFC8D380}" type="presOf" srcId="{E4B94010-4D12-409B-AC65-46D11758D99B}" destId="{BEA2A0AC-9AEA-423E-A1B7-1A144D1231E7}" srcOrd="0" destOrd="0" presId="urn:microsoft.com/office/officeart/2005/8/layout/vList4"/>
    <dgm:cxn modelId="{8866E59A-1676-43D1-84D2-166E1E9994A3}" type="presParOf" srcId="{BEA2A0AC-9AEA-423E-A1B7-1A144D1231E7}" destId="{35D0BD80-5DCD-4450-BAC0-8D7BB7330613}" srcOrd="0" destOrd="0" presId="urn:microsoft.com/office/officeart/2005/8/layout/vList4"/>
    <dgm:cxn modelId="{20319734-CC32-4EE5-A29C-E767D836831D}" type="presParOf" srcId="{35D0BD80-5DCD-4450-BAC0-8D7BB7330613}" destId="{57A7A4FE-31E0-4959-9C8E-2F6650932591}" srcOrd="0" destOrd="0" presId="urn:microsoft.com/office/officeart/2005/8/layout/vList4"/>
    <dgm:cxn modelId="{E61826D3-76D7-4A0A-98C3-B9200111EB65}" type="presParOf" srcId="{35D0BD80-5DCD-4450-BAC0-8D7BB7330613}" destId="{ADDE0768-E15C-46AC-84A5-4186B965F40C}" srcOrd="1" destOrd="0" presId="urn:microsoft.com/office/officeart/2005/8/layout/vList4"/>
    <dgm:cxn modelId="{198CB7EC-7B91-4454-9DDC-1CFD85D07F09}" type="presParOf" srcId="{35D0BD80-5DCD-4450-BAC0-8D7BB7330613}" destId="{8F6F81D0-0A9F-4151-9FE1-67A277EAB46E}" srcOrd="2" destOrd="0" presId="urn:microsoft.com/office/officeart/2005/8/layout/vList4"/>
    <dgm:cxn modelId="{1F8F8F26-2FA8-4A35-B911-3CA62DCA17CF}" type="presParOf" srcId="{BEA2A0AC-9AEA-423E-A1B7-1A144D1231E7}" destId="{C8E1FE3B-2F2D-4D18-BEF3-3997D335F0EB}" srcOrd="1" destOrd="0" presId="urn:microsoft.com/office/officeart/2005/8/layout/vList4"/>
    <dgm:cxn modelId="{601EA77A-1135-4872-AC76-BA5B95F5720D}" type="presParOf" srcId="{BEA2A0AC-9AEA-423E-A1B7-1A144D1231E7}" destId="{4ADCF606-B669-485C-9E18-6A9BF6136CAD}" srcOrd="2" destOrd="0" presId="urn:microsoft.com/office/officeart/2005/8/layout/vList4"/>
    <dgm:cxn modelId="{E9342894-1621-416E-9372-5E0EE1A51119}" type="presParOf" srcId="{4ADCF606-B669-485C-9E18-6A9BF6136CAD}" destId="{510EEC26-37D5-47E3-8CE4-7986873799F6}" srcOrd="0" destOrd="0" presId="urn:microsoft.com/office/officeart/2005/8/layout/vList4"/>
    <dgm:cxn modelId="{707F294B-4CE0-41CC-BBDD-D84E75F828CC}" type="presParOf" srcId="{4ADCF606-B669-485C-9E18-6A9BF6136CAD}" destId="{A37A4D26-C517-4CE8-9D9E-23CDBBF44FBC}" srcOrd="1" destOrd="0" presId="urn:microsoft.com/office/officeart/2005/8/layout/vList4"/>
    <dgm:cxn modelId="{F5AD4488-BF66-4E18-9F62-1B43AA9409C3}" type="presParOf" srcId="{4ADCF606-B669-485C-9E18-6A9BF6136CAD}" destId="{AE737D4E-C9A2-4806-BC76-7FEB2FECF6B0}" srcOrd="2" destOrd="0" presId="urn:microsoft.com/office/officeart/2005/8/layout/vList4"/>
    <dgm:cxn modelId="{1531A616-1B71-440C-BF81-B85A12FD73CC}" type="presParOf" srcId="{BEA2A0AC-9AEA-423E-A1B7-1A144D1231E7}" destId="{1A896037-3459-4E29-8846-A587D3209EB8}" srcOrd="3" destOrd="0" presId="urn:microsoft.com/office/officeart/2005/8/layout/vList4"/>
    <dgm:cxn modelId="{46A60887-746A-4688-9D2A-41A2C4853497}" type="presParOf" srcId="{BEA2A0AC-9AEA-423E-A1B7-1A144D1231E7}" destId="{C2EE2872-39A1-4C00-A076-2F359EF62F8F}" srcOrd="4" destOrd="0" presId="urn:microsoft.com/office/officeart/2005/8/layout/vList4"/>
    <dgm:cxn modelId="{55062C6A-9A3B-44F0-B03B-4D84BFCBEAC7}" type="presParOf" srcId="{C2EE2872-39A1-4C00-A076-2F359EF62F8F}" destId="{8F288E31-74B6-4905-A64C-0B545E94D88C}" srcOrd="0" destOrd="0" presId="urn:microsoft.com/office/officeart/2005/8/layout/vList4"/>
    <dgm:cxn modelId="{2618AFFC-5E98-45F5-8D74-B646396D626B}" type="presParOf" srcId="{C2EE2872-39A1-4C00-A076-2F359EF62F8F}" destId="{E09C2F6E-7089-426B-BE09-E2EA06EBB551}" srcOrd="1" destOrd="0" presId="urn:microsoft.com/office/officeart/2005/8/layout/vList4"/>
    <dgm:cxn modelId="{46907854-4AAE-48A0-85B9-2A6520A145EE}" type="presParOf" srcId="{C2EE2872-39A1-4C00-A076-2F359EF62F8F}" destId="{6653070C-1CCA-47EE-AB16-2C0DAC8B7527}" srcOrd="2" destOrd="0" presId="urn:microsoft.com/office/officeart/2005/8/layout/vList4"/>
    <dgm:cxn modelId="{24106598-CE35-4AFE-9DAF-1E92744ADDDB}" type="presParOf" srcId="{BEA2A0AC-9AEA-423E-A1B7-1A144D1231E7}" destId="{1EB7BE14-D433-4995-8701-6965BB964BB3}" srcOrd="5" destOrd="0" presId="urn:microsoft.com/office/officeart/2005/8/layout/vList4"/>
    <dgm:cxn modelId="{E9B72258-5DB3-43FB-ABF5-8275CC6E9F57}" type="presParOf" srcId="{BEA2A0AC-9AEA-423E-A1B7-1A144D1231E7}" destId="{C7FB8305-32EA-4D48-9978-EBA4B5AEA678}" srcOrd="6" destOrd="0" presId="urn:microsoft.com/office/officeart/2005/8/layout/vList4"/>
    <dgm:cxn modelId="{F2BC3452-963D-4B33-BAE6-815D4F835D6E}" type="presParOf" srcId="{C7FB8305-32EA-4D48-9978-EBA4B5AEA678}" destId="{D9B30454-D60F-4EF7-A50F-0EF857FFAF37}" srcOrd="0" destOrd="0" presId="urn:microsoft.com/office/officeart/2005/8/layout/vList4"/>
    <dgm:cxn modelId="{6513883E-BDC0-42B8-9DDF-3CD2E2F07EC4}" type="presParOf" srcId="{C7FB8305-32EA-4D48-9978-EBA4B5AEA678}" destId="{E89AD72C-4DE9-4EEC-AC09-107E6FC6536E}" srcOrd="1" destOrd="0" presId="urn:microsoft.com/office/officeart/2005/8/layout/vList4"/>
    <dgm:cxn modelId="{1EB7E980-AA19-48D6-A0FB-EE548C96406B}" type="presParOf" srcId="{C7FB8305-32EA-4D48-9978-EBA4B5AEA678}" destId="{4B22EC42-40FE-45C7-9985-66A764051DED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E0A9A9D-5179-431E-B996-BFCA8A85B4B1}" type="doc">
      <dgm:prSet loTypeId="urn:microsoft.com/office/officeart/2005/8/layout/vList3" loCatId="list" qsTypeId="urn:microsoft.com/office/officeart/2005/8/quickstyle/simple5" qsCatId="simple" csTypeId="urn:microsoft.com/office/officeart/2005/8/colors/accent1_3" csCatId="accent1" phldr="1"/>
      <dgm:spPr/>
      <dgm:t>
        <a:bodyPr/>
        <a:lstStyle/>
        <a:p>
          <a:endParaRPr lang="es-CR"/>
        </a:p>
      </dgm:t>
    </dgm:pt>
    <dgm:pt modelId="{49A4EE7D-CD07-43D8-9624-52B5A40BD10B}">
      <dgm:prSet custT="1"/>
      <dgm:spPr>
        <a:solidFill>
          <a:srgbClr val="009F9A"/>
        </a:solidFill>
      </dgm:spPr>
      <dgm:t>
        <a:bodyPr/>
        <a:lstStyle/>
        <a:p>
          <a:r>
            <a:rPr lang="es-CR" sz="2400" dirty="0"/>
            <a:t>Antes de la pandemia el 11% de la población entrevistada utilizaba el camión municipal (69 personas)</a:t>
          </a:r>
        </a:p>
      </dgm:t>
    </dgm:pt>
    <dgm:pt modelId="{B46B92AC-3D09-4F88-AC87-6A1D03E6FDF2}" type="parTrans" cxnId="{CF09FF81-42A7-4517-A187-E55AC1846AB5}">
      <dgm:prSet/>
      <dgm:spPr/>
      <dgm:t>
        <a:bodyPr/>
        <a:lstStyle/>
        <a:p>
          <a:endParaRPr lang="es-CR" sz="2800"/>
        </a:p>
      </dgm:t>
    </dgm:pt>
    <dgm:pt modelId="{32267D5C-56B5-4E4D-8F0F-FE9352046E92}" type="sibTrans" cxnId="{CF09FF81-42A7-4517-A187-E55AC1846AB5}">
      <dgm:prSet/>
      <dgm:spPr/>
      <dgm:t>
        <a:bodyPr/>
        <a:lstStyle/>
        <a:p>
          <a:endParaRPr lang="es-CR" sz="2800"/>
        </a:p>
      </dgm:t>
    </dgm:pt>
    <dgm:pt modelId="{C23467EE-3A5C-4DC2-95BE-CB707B92C8DB}">
      <dgm:prSet custT="1"/>
      <dgm:spPr>
        <a:solidFill>
          <a:srgbClr val="2B7D6F"/>
        </a:solidFill>
      </dgm:spPr>
      <dgm:t>
        <a:bodyPr/>
        <a:lstStyle/>
        <a:p>
          <a:r>
            <a:rPr lang="es-CR" sz="2400" dirty="0"/>
            <a:t>Durante la pandemia 58 personas realizan separación de residuos para el reciclaje.</a:t>
          </a:r>
        </a:p>
      </dgm:t>
    </dgm:pt>
    <dgm:pt modelId="{E5C36B34-A813-41CC-9245-65B09B9F0BFE}" type="parTrans" cxnId="{1F1089C2-47E5-4B1A-9719-AC3BEF855191}">
      <dgm:prSet/>
      <dgm:spPr/>
      <dgm:t>
        <a:bodyPr/>
        <a:lstStyle/>
        <a:p>
          <a:endParaRPr lang="es-CR" sz="2000"/>
        </a:p>
      </dgm:t>
    </dgm:pt>
    <dgm:pt modelId="{1F971E83-A0D2-45E9-8C76-FAE95C880A11}" type="sibTrans" cxnId="{1F1089C2-47E5-4B1A-9719-AC3BEF855191}">
      <dgm:prSet/>
      <dgm:spPr/>
      <dgm:t>
        <a:bodyPr/>
        <a:lstStyle/>
        <a:p>
          <a:endParaRPr lang="es-CR" sz="2000"/>
        </a:p>
      </dgm:t>
    </dgm:pt>
    <dgm:pt modelId="{A0F088A3-94AE-440E-9CFC-4957961C7D7C}">
      <dgm:prSet custT="1"/>
      <dgm:spPr>
        <a:solidFill>
          <a:srgbClr val="00BCB8"/>
        </a:solidFill>
      </dgm:spPr>
      <dgm:t>
        <a:bodyPr/>
        <a:lstStyle/>
        <a:p>
          <a:r>
            <a:rPr lang="es-CR" sz="2400"/>
            <a:t>Durante la pandemia 3 personas realizan compostaje.</a:t>
          </a:r>
          <a:endParaRPr lang="es-CR" sz="2400" dirty="0"/>
        </a:p>
      </dgm:t>
    </dgm:pt>
    <dgm:pt modelId="{A56A3657-C384-42A3-9B21-5D66F696F13E}" type="parTrans" cxnId="{DED0F6FA-359D-416E-8639-C5E994F5521D}">
      <dgm:prSet/>
      <dgm:spPr/>
      <dgm:t>
        <a:bodyPr/>
        <a:lstStyle/>
        <a:p>
          <a:endParaRPr lang="es-CR" sz="2000"/>
        </a:p>
      </dgm:t>
    </dgm:pt>
    <dgm:pt modelId="{7A7E0903-BD78-4A92-9156-CC42286A2BA2}" type="sibTrans" cxnId="{DED0F6FA-359D-416E-8639-C5E994F5521D}">
      <dgm:prSet/>
      <dgm:spPr/>
      <dgm:t>
        <a:bodyPr/>
        <a:lstStyle/>
        <a:p>
          <a:endParaRPr lang="es-CR" sz="2000"/>
        </a:p>
      </dgm:t>
    </dgm:pt>
    <dgm:pt modelId="{2655A1F2-347E-4115-860A-5A71CEB84757}" type="pres">
      <dgm:prSet presAssocID="{1E0A9A9D-5179-431E-B996-BFCA8A85B4B1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R"/>
        </a:p>
      </dgm:t>
    </dgm:pt>
    <dgm:pt modelId="{6DEEFC23-AC09-4E8B-AB6B-F6BCFF7225C1}" type="pres">
      <dgm:prSet presAssocID="{49A4EE7D-CD07-43D8-9624-52B5A40BD10B}" presName="composite" presStyleCnt="0"/>
      <dgm:spPr/>
    </dgm:pt>
    <dgm:pt modelId="{A951ECF4-59DF-44B0-80B1-D17FEF2DDFA8}" type="pres">
      <dgm:prSet presAssocID="{49A4EE7D-CD07-43D8-9624-52B5A40BD10B}" presName="imgShp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</dgm:spPr>
    </dgm:pt>
    <dgm:pt modelId="{21C1B5F7-1F7C-4C9E-B445-9C860B379AD9}" type="pres">
      <dgm:prSet presAssocID="{49A4EE7D-CD07-43D8-9624-52B5A40BD10B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98CE2C59-7D49-45D1-9626-528CDD4FB52C}" type="pres">
      <dgm:prSet presAssocID="{32267D5C-56B5-4E4D-8F0F-FE9352046E92}" presName="spacing" presStyleCnt="0"/>
      <dgm:spPr/>
    </dgm:pt>
    <dgm:pt modelId="{FA416107-B169-4B23-8891-89EBB96F9A20}" type="pres">
      <dgm:prSet presAssocID="{C23467EE-3A5C-4DC2-95BE-CB707B92C8DB}" presName="composite" presStyleCnt="0"/>
      <dgm:spPr/>
    </dgm:pt>
    <dgm:pt modelId="{0EA7E515-65EB-4AB3-94F4-C52B7C833C88}" type="pres">
      <dgm:prSet presAssocID="{C23467EE-3A5C-4DC2-95BE-CB707B92C8DB}" presName="imgShp" presStyleLbl="fgImgPlac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eciclaje con relleno sólido"/>
        </a:ext>
      </dgm:extLst>
    </dgm:pt>
    <dgm:pt modelId="{7BE902CD-E440-4196-B65D-60A7B4AF8C0D}" type="pres">
      <dgm:prSet presAssocID="{C23467EE-3A5C-4DC2-95BE-CB707B92C8DB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EB2E4BCA-97E2-40E2-8508-9EC17A258FE8}" type="pres">
      <dgm:prSet presAssocID="{1F971E83-A0D2-45E9-8C76-FAE95C880A11}" presName="spacing" presStyleCnt="0"/>
      <dgm:spPr/>
    </dgm:pt>
    <dgm:pt modelId="{3F5780BA-6F38-4FA2-B584-214400AE7B15}" type="pres">
      <dgm:prSet presAssocID="{A0F088A3-94AE-440E-9CFC-4957961C7D7C}" presName="composite" presStyleCnt="0"/>
      <dgm:spPr/>
    </dgm:pt>
    <dgm:pt modelId="{A731F5B7-0865-4E97-9B51-DAE28CC8159B}" type="pres">
      <dgm:prSet presAssocID="{A0F088A3-94AE-440E-9CFC-4957961C7D7C}" presName="imgShp" presStyleLbl="fgImgPlac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ostenibilidad con relleno sólido"/>
        </a:ext>
      </dgm:extLst>
    </dgm:pt>
    <dgm:pt modelId="{E9D8D419-F6A4-4664-BB6A-043C7711AB0C}" type="pres">
      <dgm:prSet presAssocID="{A0F088A3-94AE-440E-9CFC-4957961C7D7C}" presName="txShp" presStyleLbl="node1" presStyleIdx="2" presStyleCnt="3" custLinFactNeighborY="-1310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</dgm:ptLst>
  <dgm:cxnLst>
    <dgm:cxn modelId="{CF09FF81-42A7-4517-A187-E55AC1846AB5}" srcId="{1E0A9A9D-5179-431E-B996-BFCA8A85B4B1}" destId="{49A4EE7D-CD07-43D8-9624-52B5A40BD10B}" srcOrd="0" destOrd="0" parTransId="{B46B92AC-3D09-4F88-AC87-6A1D03E6FDF2}" sibTransId="{32267D5C-56B5-4E4D-8F0F-FE9352046E92}"/>
    <dgm:cxn modelId="{F6EA5012-6E08-486F-9A34-B501D67F9B05}" type="presOf" srcId="{A0F088A3-94AE-440E-9CFC-4957961C7D7C}" destId="{E9D8D419-F6A4-4664-BB6A-043C7711AB0C}" srcOrd="0" destOrd="0" presId="urn:microsoft.com/office/officeart/2005/8/layout/vList3"/>
    <dgm:cxn modelId="{1F1089C2-47E5-4B1A-9719-AC3BEF855191}" srcId="{1E0A9A9D-5179-431E-B996-BFCA8A85B4B1}" destId="{C23467EE-3A5C-4DC2-95BE-CB707B92C8DB}" srcOrd="1" destOrd="0" parTransId="{E5C36B34-A813-41CC-9245-65B09B9F0BFE}" sibTransId="{1F971E83-A0D2-45E9-8C76-FAE95C880A11}"/>
    <dgm:cxn modelId="{D84AB369-B157-4E1B-9277-CA79A65DD0B1}" type="presOf" srcId="{1E0A9A9D-5179-431E-B996-BFCA8A85B4B1}" destId="{2655A1F2-347E-4115-860A-5A71CEB84757}" srcOrd="0" destOrd="0" presId="urn:microsoft.com/office/officeart/2005/8/layout/vList3"/>
    <dgm:cxn modelId="{22723620-DEAD-4914-939E-72305A1C0263}" type="presOf" srcId="{49A4EE7D-CD07-43D8-9624-52B5A40BD10B}" destId="{21C1B5F7-1F7C-4C9E-B445-9C860B379AD9}" srcOrd="0" destOrd="0" presId="urn:microsoft.com/office/officeart/2005/8/layout/vList3"/>
    <dgm:cxn modelId="{FAC9F2BE-6FF7-47F6-B35D-8BEF6B6FC379}" type="presOf" srcId="{C23467EE-3A5C-4DC2-95BE-CB707B92C8DB}" destId="{7BE902CD-E440-4196-B65D-60A7B4AF8C0D}" srcOrd="0" destOrd="0" presId="urn:microsoft.com/office/officeart/2005/8/layout/vList3"/>
    <dgm:cxn modelId="{DED0F6FA-359D-416E-8639-C5E994F5521D}" srcId="{1E0A9A9D-5179-431E-B996-BFCA8A85B4B1}" destId="{A0F088A3-94AE-440E-9CFC-4957961C7D7C}" srcOrd="2" destOrd="0" parTransId="{A56A3657-C384-42A3-9B21-5D66F696F13E}" sibTransId="{7A7E0903-BD78-4A92-9156-CC42286A2BA2}"/>
    <dgm:cxn modelId="{0180561D-E3D5-48B5-971E-4D96DB2E0FF5}" type="presParOf" srcId="{2655A1F2-347E-4115-860A-5A71CEB84757}" destId="{6DEEFC23-AC09-4E8B-AB6B-F6BCFF7225C1}" srcOrd="0" destOrd="0" presId="urn:microsoft.com/office/officeart/2005/8/layout/vList3"/>
    <dgm:cxn modelId="{9754F03F-199F-453A-8190-D55E5909C2FD}" type="presParOf" srcId="{6DEEFC23-AC09-4E8B-AB6B-F6BCFF7225C1}" destId="{A951ECF4-59DF-44B0-80B1-D17FEF2DDFA8}" srcOrd="0" destOrd="0" presId="urn:microsoft.com/office/officeart/2005/8/layout/vList3"/>
    <dgm:cxn modelId="{7D1764BB-93A8-41C8-9540-8A830B0D57F6}" type="presParOf" srcId="{6DEEFC23-AC09-4E8B-AB6B-F6BCFF7225C1}" destId="{21C1B5F7-1F7C-4C9E-B445-9C860B379AD9}" srcOrd="1" destOrd="0" presId="urn:microsoft.com/office/officeart/2005/8/layout/vList3"/>
    <dgm:cxn modelId="{CB3ACC58-B8E6-4F84-A21A-130DA36790EF}" type="presParOf" srcId="{2655A1F2-347E-4115-860A-5A71CEB84757}" destId="{98CE2C59-7D49-45D1-9626-528CDD4FB52C}" srcOrd="1" destOrd="0" presId="urn:microsoft.com/office/officeart/2005/8/layout/vList3"/>
    <dgm:cxn modelId="{8E69D65D-7870-4074-9BDC-94316EB0033B}" type="presParOf" srcId="{2655A1F2-347E-4115-860A-5A71CEB84757}" destId="{FA416107-B169-4B23-8891-89EBB96F9A20}" srcOrd="2" destOrd="0" presId="urn:microsoft.com/office/officeart/2005/8/layout/vList3"/>
    <dgm:cxn modelId="{7EA4D4B3-3AA7-4001-B323-2175B69197EF}" type="presParOf" srcId="{FA416107-B169-4B23-8891-89EBB96F9A20}" destId="{0EA7E515-65EB-4AB3-94F4-C52B7C833C88}" srcOrd="0" destOrd="0" presId="urn:microsoft.com/office/officeart/2005/8/layout/vList3"/>
    <dgm:cxn modelId="{A43C280E-792C-4C5D-9DF8-CD226F22B89F}" type="presParOf" srcId="{FA416107-B169-4B23-8891-89EBB96F9A20}" destId="{7BE902CD-E440-4196-B65D-60A7B4AF8C0D}" srcOrd="1" destOrd="0" presId="urn:microsoft.com/office/officeart/2005/8/layout/vList3"/>
    <dgm:cxn modelId="{B28338F5-FE97-48B9-B593-78A8AEDFD0A1}" type="presParOf" srcId="{2655A1F2-347E-4115-860A-5A71CEB84757}" destId="{EB2E4BCA-97E2-40E2-8508-9EC17A258FE8}" srcOrd="3" destOrd="0" presId="urn:microsoft.com/office/officeart/2005/8/layout/vList3"/>
    <dgm:cxn modelId="{8FA0B247-30F4-47C8-B074-2654E163F7AC}" type="presParOf" srcId="{2655A1F2-347E-4115-860A-5A71CEB84757}" destId="{3F5780BA-6F38-4FA2-B584-214400AE7B15}" srcOrd="4" destOrd="0" presId="urn:microsoft.com/office/officeart/2005/8/layout/vList3"/>
    <dgm:cxn modelId="{DFD91E92-A395-4AEB-86B8-AA654481E212}" type="presParOf" srcId="{3F5780BA-6F38-4FA2-B584-214400AE7B15}" destId="{A731F5B7-0865-4E97-9B51-DAE28CC8159B}" srcOrd="0" destOrd="0" presId="urn:microsoft.com/office/officeart/2005/8/layout/vList3"/>
    <dgm:cxn modelId="{95E709DD-1EAE-4EB5-B403-9121CD52ADBE}" type="presParOf" srcId="{3F5780BA-6F38-4FA2-B584-214400AE7B15}" destId="{E9D8D419-F6A4-4664-BB6A-043C7711AB0C}" srcOrd="1" destOrd="0" presId="urn:microsoft.com/office/officeart/2005/8/layout/vList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5F0282A-2A91-4204-938F-5D6FF66DCF7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s-CR"/>
        </a:p>
      </dgm:t>
    </dgm:pt>
    <dgm:pt modelId="{F9018514-E799-48FA-9CEB-02D7A86AFCC5}" type="pres">
      <dgm:prSet presAssocID="{35F0282A-2A91-4204-938F-5D6FF66DCF7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CR"/>
        </a:p>
      </dgm:t>
    </dgm:pt>
  </dgm:ptLst>
  <dgm:cxnLst>
    <dgm:cxn modelId="{516936DC-382E-435D-9A78-E416CDF97B86}" type="presOf" srcId="{35F0282A-2A91-4204-938F-5D6FF66DCF7D}" destId="{F9018514-E799-48FA-9CEB-02D7A86AFCC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0663D82-1EBD-4D71-841E-D4324124801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s-CR"/>
        </a:p>
      </dgm:t>
    </dgm:pt>
    <dgm:pt modelId="{05278A42-D039-44CE-ADB5-A980E9D1F9E1}" type="pres">
      <dgm:prSet presAssocID="{10663D82-1EBD-4D71-841E-D4324124801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CR"/>
        </a:p>
      </dgm:t>
    </dgm:pt>
  </dgm:ptLst>
  <dgm:cxnLst>
    <dgm:cxn modelId="{2B43BC34-AB8E-45EC-9AE7-4817A0B5816F}" type="presOf" srcId="{10663D82-1EBD-4D71-841E-D43241248014}" destId="{05278A42-D039-44CE-ADB5-A980E9D1F9E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4C5C26D-F732-41DB-A913-9FB6A08D3FA4}" type="doc">
      <dgm:prSet loTypeId="urn:microsoft.com/office/officeart/2005/8/layout/hList7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s-CR"/>
        </a:p>
      </dgm:t>
    </dgm:pt>
    <dgm:pt modelId="{8CF85C69-0C5B-4230-A22E-8C8F8778303D}">
      <dgm:prSet phldrT="[Texto]" custT="1"/>
      <dgm:spPr>
        <a:solidFill>
          <a:srgbClr val="009F9A"/>
        </a:solidFill>
      </dgm:spPr>
      <dgm:t>
        <a:bodyPr/>
        <a:lstStyle/>
        <a:p>
          <a:r>
            <a:rPr lang="es-CR" sz="2400" dirty="0"/>
            <a:t>38% de la población entrevistada indica que el transporte público empeoró</a:t>
          </a:r>
        </a:p>
      </dgm:t>
    </dgm:pt>
    <dgm:pt modelId="{19FF60BD-C7F5-4E5C-ACDD-9FF11C3D2D05}" type="parTrans" cxnId="{F93107E1-5F22-4111-846E-DE19BD5D00EF}">
      <dgm:prSet/>
      <dgm:spPr/>
      <dgm:t>
        <a:bodyPr/>
        <a:lstStyle/>
        <a:p>
          <a:endParaRPr lang="es-CR" sz="1200"/>
        </a:p>
      </dgm:t>
    </dgm:pt>
    <dgm:pt modelId="{A1C4C157-876B-4527-909D-B354D3BD2472}" type="sibTrans" cxnId="{F93107E1-5F22-4111-846E-DE19BD5D00EF}">
      <dgm:prSet/>
      <dgm:spPr/>
      <dgm:t>
        <a:bodyPr/>
        <a:lstStyle/>
        <a:p>
          <a:endParaRPr lang="es-CR" sz="1200"/>
        </a:p>
      </dgm:t>
    </dgm:pt>
    <dgm:pt modelId="{6B09C1A9-4F9C-46F3-BF3F-8DE46BEACCE9}">
      <dgm:prSet phldrT="[Texto]" custT="1"/>
      <dgm:spPr>
        <a:solidFill>
          <a:srgbClr val="00BCB8"/>
        </a:solidFill>
      </dgm:spPr>
      <dgm:t>
        <a:bodyPr/>
        <a:lstStyle/>
        <a:p>
          <a:r>
            <a:rPr lang="es-CR" sz="2400" dirty="0"/>
            <a:t>El 14% de la población indica que el servicio de agua potable empeoró</a:t>
          </a:r>
        </a:p>
      </dgm:t>
    </dgm:pt>
    <dgm:pt modelId="{98536551-8F76-40F1-8F8F-D28701A6AFC3}" type="sibTrans" cxnId="{63C17029-48C5-4064-BFD1-9BB6C7721BAA}">
      <dgm:prSet/>
      <dgm:spPr/>
      <dgm:t>
        <a:bodyPr/>
        <a:lstStyle/>
        <a:p>
          <a:endParaRPr lang="es-CR" sz="1200"/>
        </a:p>
      </dgm:t>
    </dgm:pt>
    <dgm:pt modelId="{6BC8B72D-A6C0-423A-B140-82CA9FCB5724}" type="parTrans" cxnId="{63C17029-48C5-4064-BFD1-9BB6C7721BAA}">
      <dgm:prSet/>
      <dgm:spPr/>
      <dgm:t>
        <a:bodyPr/>
        <a:lstStyle/>
        <a:p>
          <a:endParaRPr lang="es-CR" sz="1200"/>
        </a:p>
      </dgm:t>
    </dgm:pt>
    <dgm:pt modelId="{14C8322D-76EB-4855-B8BF-AB92E5CE969C}">
      <dgm:prSet phldrT="[Texto]" custT="1"/>
      <dgm:spPr>
        <a:solidFill>
          <a:srgbClr val="2B7D6F"/>
        </a:solidFill>
      </dgm:spPr>
      <dgm:t>
        <a:bodyPr/>
        <a:lstStyle/>
        <a:p>
          <a:r>
            <a:rPr lang="es-CR" sz="2400" dirty="0"/>
            <a:t>El 30% de la población entrevistada señala que el internet empeoró</a:t>
          </a:r>
        </a:p>
      </dgm:t>
    </dgm:pt>
    <dgm:pt modelId="{E1FBF9A6-FAD4-4FBC-B199-7CF983021355}" type="sibTrans" cxnId="{C998FB30-0176-4567-953F-4A6DC7E736A4}">
      <dgm:prSet/>
      <dgm:spPr/>
      <dgm:t>
        <a:bodyPr/>
        <a:lstStyle/>
        <a:p>
          <a:endParaRPr lang="es-CR" sz="1200"/>
        </a:p>
      </dgm:t>
    </dgm:pt>
    <dgm:pt modelId="{9045BEEC-32BC-4E28-9903-029184162A06}" type="parTrans" cxnId="{C998FB30-0176-4567-953F-4A6DC7E736A4}">
      <dgm:prSet/>
      <dgm:spPr/>
      <dgm:t>
        <a:bodyPr/>
        <a:lstStyle/>
        <a:p>
          <a:endParaRPr lang="es-CR" sz="1200"/>
        </a:p>
      </dgm:t>
    </dgm:pt>
    <dgm:pt modelId="{35C65D5C-345C-41F1-A3E1-8AA07E417B69}" type="pres">
      <dgm:prSet presAssocID="{E4C5C26D-F732-41DB-A913-9FB6A08D3FA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R"/>
        </a:p>
      </dgm:t>
    </dgm:pt>
    <dgm:pt modelId="{E9420772-DEC3-468C-BC95-C42B216D4BA3}" type="pres">
      <dgm:prSet presAssocID="{E4C5C26D-F732-41DB-A913-9FB6A08D3FA4}" presName="fgShape" presStyleLbl="fgShp" presStyleIdx="0" presStyleCnt="1"/>
      <dgm:spPr/>
    </dgm:pt>
    <dgm:pt modelId="{FD7EA85D-8C59-48D9-B9A2-067C48B31152}" type="pres">
      <dgm:prSet presAssocID="{E4C5C26D-F732-41DB-A913-9FB6A08D3FA4}" presName="linComp" presStyleCnt="0"/>
      <dgm:spPr/>
    </dgm:pt>
    <dgm:pt modelId="{B5607976-AA05-4C15-B038-0B98E1D96394}" type="pres">
      <dgm:prSet presAssocID="{8CF85C69-0C5B-4230-A22E-8C8F8778303D}" presName="compNode" presStyleCnt="0"/>
      <dgm:spPr/>
    </dgm:pt>
    <dgm:pt modelId="{8DC5C581-299A-4085-B784-29C1E56F2A8D}" type="pres">
      <dgm:prSet presAssocID="{8CF85C69-0C5B-4230-A22E-8C8F8778303D}" presName="bkgdShape" presStyleLbl="node1" presStyleIdx="0" presStyleCnt="3"/>
      <dgm:spPr/>
      <dgm:t>
        <a:bodyPr/>
        <a:lstStyle/>
        <a:p>
          <a:endParaRPr lang="es-CR"/>
        </a:p>
      </dgm:t>
    </dgm:pt>
    <dgm:pt modelId="{26A7F1BC-BD63-49A4-AFC1-22FA2ED1D0A8}" type="pres">
      <dgm:prSet presAssocID="{8CF85C69-0C5B-4230-A22E-8C8F8778303D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554889E6-F74A-4997-908A-869B07894E3B}" type="pres">
      <dgm:prSet presAssocID="{8CF85C69-0C5B-4230-A22E-8C8F8778303D}" presName="invisiNode" presStyleLbl="node1" presStyleIdx="0" presStyleCnt="3"/>
      <dgm:spPr/>
    </dgm:pt>
    <dgm:pt modelId="{54519D6B-6CA4-4368-B8E5-53C9BFEB50AD}" type="pres">
      <dgm:prSet presAssocID="{8CF85C69-0C5B-4230-A22E-8C8F8778303D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 t="-10000" b="-10000"/>
          </a:stretch>
        </a:blipFill>
      </dgm:spPr>
      <dgm:extLst>
        <a:ext uri="{E40237B7-FDA0-4F09-8148-C483321AD2D9}">
          <dgm14:cNvPr xmlns:dgm14="http://schemas.microsoft.com/office/drawing/2010/diagram" id="0" name="" descr="Autobús con relleno sólido"/>
        </a:ext>
      </dgm:extLst>
    </dgm:pt>
    <dgm:pt modelId="{10F88B6B-B861-4488-942C-284032991B7D}" type="pres">
      <dgm:prSet presAssocID="{A1C4C157-876B-4527-909D-B354D3BD2472}" presName="sibTrans" presStyleLbl="sibTrans2D1" presStyleIdx="0" presStyleCnt="0"/>
      <dgm:spPr/>
      <dgm:t>
        <a:bodyPr/>
        <a:lstStyle/>
        <a:p>
          <a:endParaRPr lang="es-CR"/>
        </a:p>
      </dgm:t>
    </dgm:pt>
    <dgm:pt modelId="{B0FD3602-0616-4308-A065-A3DEA9C90556}" type="pres">
      <dgm:prSet presAssocID="{14C8322D-76EB-4855-B8BF-AB92E5CE969C}" presName="compNode" presStyleCnt="0"/>
      <dgm:spPr/>
    </dgm:pt>
    <dgm:pt modelId="{CC54256B-A3C9-4EAD-A8C9-1A5D4925D5A2}" type="pres">
      <dgm:prSet presAssocID="{14C8322D-76EB-4855-B8BF-AB92E5CE969C}" presName="bkgdShape" presStyleLbl="node1" presStyleIdx="1" presStyleCnt="3"/>
      <dgm:spPr/>
      <dgm:t>
        <a:bodyPr/>
        <a:lstStyle/>
        <a:p>
          <a:endParaRPr lang="es-CR"/>
        </a:p>
      </dgm:t>
    </dgm:pt>
    <dgm:pt modelId="{1967CD2E-E296-49EF-8DC9-3119F83E8A63}" type="pres">
      <dgm:prSet presAssocID="{14C8322D-76EB-4855-B8BF-AB92E5CE969C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CACAF917-982B-44C2-9DAE-A5530F71CFD3}" type="pres">
      <dgm:prSet presAssocID="{14C8322D-76EB-4855-B8BF-AB92E5CE969C}" presName="invisiNode" presStyleLbl="node1" presStyleIdx="1" presStyleCnt="3"/>
      <dgm:spPr/>
    </dgm:pt>
    <dgm:pt modelId="{73024E1B-08ED-4431-A411-D23B0EA0E1B5}" type="pres">
      <dgm:prSet presAssocID="{14C8322D-76EB-4855-B8BF-AB92E5CE969C}" presName="imagNode" presStyleLbl="fgImgPlac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 t="-10000" b="-10000"/>
          </a:stretch>
        </a:blipFill>
      </dgm:spPr>
      <dgm:extLst>
        <a:ext uri="{E40237B7-FDA0-4F09-8148-C483321AD2D9}">
          <dgm14:cNvPr xmlns:dgm14="http://schemas.microsoft.com/office/drawing/2010/diagram" id="0" name="" descr="Trabajar desde casa Wi-Fi con relleno sólido"/>
        </a:ext>
      </dgm:extLst>
    </dgm:pt>
    <dgm:pt modelId="{76ECF196-B673-43B6-88BB-EAACB19EFCD7}" type="pres">
      <dgm:prSet presAssocID="{E1FBF9A6-FAD4-4FBC-B199-7CF983021355}" presName="sibTrans" presStyleLbl="sibTrans2D1" presStyleIdx="0" presStyleCnt="0"/>
      <dgm:spPr/>
      <dgm:t>
        <a:bodyPr/>
        <a:lstStyle/>
        <a:p>
          <a:endParaRPr lang="es-CR"/>
        </a:p>
      </dgm:t>
    </dgm:pt>
    <dgm:pt modelId="{09473C26-6DA9-4F19-93BC-F24B4E9F18EE}" type="pres">
      <dgm:prSet presAssocID="{6B09C1A9-4F9C-46F3-BF3F-8DE46BEACCE9}" presName="compNode" presStyleCnt="0"/>
      <dgm:spPr/>
    </dgm:pt>
    <dgm:pt modelId="{973E9D04-0BDB-40FA-903D-F253F1E04907}" type="pres">
      <dgm:prSet presAssocID="{6B09C1A9-4F9C-46F3-BF3F-8DE46BEACCE9}" presName="bkgdShape" presStyleLbl="node1" presStyleIdx="2" presStyleCnt="3"/>
      <dgm:spPr/>
      <dgm:t>
        <a:bodyPr/>
        <a:lstStyle/>
        <a:p>
          <a:endParaRPr lang="es-CR"/>
        </a:p>
      </dgm:t>
    </dgm:pt>
    <dgm:pt modelId="{FDED5853-4C5C-4642-A019-1D656BA5594B}" type="pres">
      <dgm:prSet presAssocID="{6B09C1A9-4F9C-46F3-BF3F-8DE46BEACCE9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7720D6A9-379E-464B-9700-DE4794ABA7BF}" type="pres">
      <dgm:prSet presAssocID="{6B09C1A9-4F9C-46F3-BF3F-8DE46BEACCE9}" presName="invisiNode" presStyleLbl="node1" presStyleIdx="2" presStyleCnt="3"/>
      <dgm:spPr/>
    </dgm:pt>
    <dgm:pt modelId="{F325753A-6787-4395-9740-098390CB7E50}" type="pres">
      <dgm:prSet presAssocID="{6B09C1A9-4F9C-46F3-BF3F-8DE46BEACCE9}" presName="imagNode" presStyleLbl="fgImgPlac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 t="-10000" b="-10000"/>
          </a:stretch>
        </a:blipFill>
      </dgm:spPr>
      <dgm:extLst>
        <a:ext uri="{E40237B7-FDA0-4F09-8148-C483321AD2D9}">
          <dgm14:cNvPr xmlns:dgm14="http://schemas.microsoft.com/office/drawing/2010/diagram" id="0" name="" descr="Grifo con fugas con relleno sólido"/>
        </a:ext>
      </dgm:extLst>
    </dgm:pt>
  </dgm:ptLst>
  <dgm:cxnLst>
    <dgm:cxn modelId="{F93107E1-5F22-4111-846E-DE19BD5D00EF}" srcId="{E4C5C26D-F732-41DB-A913-9FB6A08D3FA4}" destId="{8CF85C69-0C5B-4230-A22E-8C8F8778303D}" srcOrd="0" destOrd="0" parTransId="{19FF60BD-C7F5-4E5C-ACDD-9FF11C3D2D05}" sibTransId="{A1C4C157-876B-4527-909D-B354D3BD2472}"/>
    <dgm:cxn modelId="{C998FB30-0176-4567-953F-4A6DC7E736A4}" srcId="{E4C5C26D-F732-41DB-A913-9FB6A08D3FA4}" destId="{14C8322D-76EB-4855-B8BF-AB92E5CE969C}" srcOrd="1" destOrd="0" parTransId="{9045BEEC-32BC-4E28-9903-029184162A06}" sibTransId="{E1FBF9A6-FAD4-4FBC-B199-7CF983021355}"/>
    <dgm:cxn modelId="{F5A9FEFE-6797-4F5C-9C0C-05EE5A1BFD3F}" type="presOf" srcId="{8CF85C69-0C5B-4230-A22E-8C8F8778303D}" destId="{8DC5C581-299A-4085-B784-29C1E56F2A8D}" srcOrd="0" destOrd="0" presId="urn:microsoft.com/office/officeart/2005/8/layout/hList7"/>
    <dgm:cxn modelId="{D8D4266A-CE04-431C-A734-79598253B253}" type="presOf" srcId="{E4C5C26D-F732-41DB-A913-9FB6A08D3FA4}" destId="{35C65D5C-345C-41F1-A3E1-8AA07E417B69}" srcOrd="0" destOrd="0" presId="urn:microsoft.com/office/officeart/2005/8/layout/hList7"/>
    <dgm:cxn modelId="{63C17029-48C5-4064-BFD1-9BB6C7721BAA}" srcId="{E4C5C26D-F732-41DB-A913-9FB6A08D3FA4}" destId="{6B09C1A9-4F9C-46F3-BF3F-8DE46BEACCE9}" srcOrd="2" destOrd="0" parTransId="{6BC8B72D-A6C0-423A-B140-82CA9FCB5724}" sibTransId="{98536551-8F76-40F1-8F8F-D28701A6AFC3}"/>
    <dgm:cxn modelId="{709AA79C-5376-44BD-949F-40ED6FFF311F}" type="presOf" srcId="{A1C4C157-876B-4527-909D-B354D3BD2472}" destId="{10F88B6B-B861-4488-942C-284032991B7D}" srcOrd="0" destOrd="0" presId="urn:microsoft.com/office/officeart/2005/8/layout/hList7"/>
    <dgm:cxn modelId="{3296F83E-1DDA-47D3-AAF5-E10789ED24BB}" type="presOf" srcId="{14C8322D-76EB-4855-B8BF-AB92E5CE969C}" destId="{1967CD2E-E296-49EF-8DC9-3119F83E8A63}" srcOrd="1" destOrd="0" presId="urn:microsoft.com/office/officeart/2005/8/layout/hList7"/>
    <dgm:cxn modelId="{BE73CECE-356B-45BD-B1F5-637668A2D753}" type="presOf" srcId="{6B09C1A9-4F9C-46F3-BF3F-8DE46BEACCE9}" destId="{FDED5853-4C5C-4642-A019-1D656BA5594B}" srcOrd="1" destOrd="0" presId="urn:microsoft.com/office/officeart/2005/8/layout/hList7"/>
    <dgm:cxn modelId="{6C82C8D1-537F-430E-89CD-4C2812EAD11D}" type="presOf" srcId="{14C8322D-76EB-4855-B8BF-AB92E5CE969C}" destId="{CC54256B-A3C9-4EAD-A8C9-1A5D4925D5A2}" srcOrd="0" destOrd="0" presId="urn:microsoft.com/office/officeart/2005/8/layout/hList7"/>
    <dgm:cxn modelId="{A4FA90C5-0E7D-4881-B029-DA498B741D1A}" type="presOf" srcId="{6B09C1A9-4F9C-46F3-BF3F-8DE46BEACCE9}" destId="{973E9D04-0BDB-40FA-903D-F253F1E04907}" srcOrd="0" destOrd="0" presId="urn:microsoft.com/office/officeart/2005/8/layout/hList7"/>
    <dgm:cxn modelId="{083B4626-1BF5-4C67-BD08-7AA8BBADE63D}" type="presOf" srcId="{8CF85C69-0C5B-4230-A22E-8C8F8778303D}" destId="{26A7F1BC-BD63-49A4-AFC1-22FA2ED1D0A8}" srcOrd="1" destOrd="0" presId="urn:microsoft.com/office/officeart/2005/8/layout/hList7"/>
    <dgm:cxn modelId="{EC8B2E26-B52B-465B-BEDA-569E7ADC16DB}" type="presOf" srcId="{E1FBF9A6-FAD4-4FBC-B199-7CF983021355}" destId="{76ECF196-B673-43B6-88BB-EAACB19EFCD7}" srcOrd="0" destOrd="0" presId="urn:microsoft.com/office/officeart/2005/8/layout/hList7"/>
    <dgm:cxn modelId="{41FA2EC4-A18D-4B79-9DAA-F00F5A971A13}" type="presParOf" srcId="{35C65D5C-345C-41F1-A3E1-8AA07E417B69}" destId="{E9420772-DEC3-468C-BC95-C42B216D4BA3}" srcOrd="0" destOrd="0" presId="urn:microsoft.com/office/officeart/2005/8/layout/hList7"/>
    <dgm:cxn modelId="{C10D62EE-C742-4933-9E16-976DAD2114B0}" type="presParOf" srcId="{35C65D5C-345C-41F1-A3E1-8AA07E417B69}" destId="{FD7EA85D-8C59-48D9-B9A2-067C48B31152}" srcOrd="1" destOrd="0" presId="urn:microsoft.com/office/officeart/2005/8/layout/hList7"/>
    <dgm:cxn modelId="{C24E4EDE-018D-48CB-8352-A170E74987A9}" type="presParOf" srcId="{FD7EA85D-8C59-48D9-B9A2-067C48B31152}" destId="{B5607976-AA05-4C15-B038-0B98E1D96394}" srcOrd="0" destOrd="0" presId="urn:microsoft.com/office/officeart/2005/8/layout/hList7"/>
    <dgm:cxn modelId="{3C1049A2-2208-414B-B7BD-24E3878D1EF9}" type="presParOf" srcId="{B5607976-AA05-4C15-B038-0B98E1D96394}" destId="{8DC5C581-299A-4085-B784-29C1E56F2A8D}" srcOrd="0" destOrd="0" presId="urn:microsoft.com/office/officeart/2005/8/layout/hList7"/>
    <dgm:cxn modelId="{4CB24CE0-40DE-4B7F-A147-1E3434BFD23F}" type="presParOf" srcId="{B5607976-AA05-4C15-B038-0B98E1D96394}" destId="{26A7F1BC-BD63-49A4-AFC1-22FA2ED1D0A8}" srcOrd="1" destOrd="0" presId="urn:microsoft.com/office/officeart/2005/8/layout/hList7"/>
    <dgm:cxn modelId="{9744A4D1-3136-40AC-96CF-636343C9838E}" type="presParOf" srcId="{B5607976-AA05-4C15-B038-0B98E1D96394}" destId="{554889E6-F74A-4997-908A-869B07894E3B}" srcOrd="2" destOrd="0" presId="urn:microsoft.com/office/officeart/2005/8/layout/hList7"/>
    <dgm:cxn modelId="{318F1F78-65CA-48AD-BE3B-5CB47A4C09D9}" type="presParOf" srcId="{B5607976-AA05-4C15-B038-0B98E1D96394}" destId="{54519D6B-6CA4-4368-B8E5-53C9BFEB50AD}" srcOrd="3" destOrd="0" presId="urn:microsoft.com/office/officeart/2005/8/layout/hList7"/>
    <dgm:cxn modelId="{02519EDD-BD92-4509-ABD8-08B3D36A0D39}" type="presParOf" srcId="{FD7EA85D-8C59-48D9-B9A2-067C48B31152}" destId="{10F88B6B-B861-4488-942C-284032991B7D}" srcOrd="1" destOrd="0" presId="urn:microsoft.com/office/officeart/2005/8/layout/hList7"/>
    <dgm:cxn modelId="{49B6C071-033D-4653-A835-97C9AD96DC1C}" type="presParOf" srcId="{FD7EA85D-8C59-48D9-B9A2-067C48B31152}" destId="{B0FD3602-0616-4308-A065-A3DEA9C90556}" srcOrd="2" destOrd="0" presId="urn:microsoft.com/office/officeart/2005/8/layout/hList7"/>
    <dgm:cxn modelId="{30FA8E4B-AE2D-4B03-B8C1-F31B79282BB0}" type="presParOf" srcId="{B0FD3602-0616-4308-A065-A3DEA9C90556}" destId="{CC54256B-A3C9-4EAD-A8C9-1A5D4925D5A2}" srcOrd="0" destOrd="0" presId="urn:microsoft.com/office/officeart/2005/8/layout/hList7"/>
    <dgm:cxn modelId="{AE13FF85-76D3-435A-8FFD-C13883528AF6}" type="presParOf" srcId="{B0FD3602-0616-4308-A065-A3DEA9C90556}" destId="{1967CD2E-E296-49EF-8DC9-3119F83E8A63}" srcOrd="1" destOrd="0" presId="urn:microsoft.com/office/officeart/2005/8/layout/hList7"/>
    <dgm:cxn modelId="{A01306C9-8F48-4BBA-AB24-8EDE63D2FEF1}" type="presParOf" srcId="{B0FD3602-0616-4308-A065-A3DEA9C90556}" destId="{CACAF917-982B-44C2-9DAE-A5530F71CFD3}" srcOrd="2" destOrd="0" presId="urn:microsoft.com/office/officeart/2005/8/layout/hList7"/>
    <dgm:cxn modelId="{706F4CD3-223A-4CB6-86FD-367493033606}" type="presParOf" srcId="{B0FD3602-0616-4308-A065-A3DEA9C90556}" destId="{73024E1B-08ED-4431-A411-D23B0EA0E1B5}" srcOrd="3" destOrd="0" presId="urn:microsoft.com/office/officeart/2005/8/layout/hList7"/>
    <dgm:cxn modelId="{7A1EC707-21CF-43CC-8090-9B319CBCC527}" type="presParOf" srcId="{FD7EA85D-8C59-48D9-B9A2-067C48B31152}" destId="{76ECF196-B673-43B6-88BB-EAACB19EFCD7}" srcOrd="3" destOrd="0" presId="urn:microsoft.com/office/officeart/2005/8/layout/hList7"/>
    <dgm:cxn modelId="{6F65CC06-778B-48E5-8C54-1B25D79DE567}" type="presParOf" srcId="{FD7EA85D-8C59-48D9-B9A2-067C48B31152}" destId="{09473C26-6DA9-4F19-93BC-F24B4E9F18EE}" srcOrd="4" destOrd="0" presId="urn:microsoft.com/office/officeart/2005/8/layout/hList7"/>
    <dgm:cxn modelId="{49B7F904-EC1A-46B1-A09E-47B6A04B8609}" type="presParOf" srcId="{09473C26-6DA9-4F19-93BC-F24B4E9F18EE}" destId="{973E9D04-0BDB-40FA-903D-F253F1E04907}" srcOrd="0" destOrd="0" presId="urn:microsoft.com/office/officeart/2005/8/layout/hList7"/>
    <dgm:cxn modelId="{E929D35E-A986-464A-A2DA-4324E61A2CE1}" type="presParOf" srcId="{09473C26-6DA9-4F19-93BC-F24B4E9F18EE}" destId="{FDED5853-4C5C-4642-A019-1D656BA5594B}" srcOrd="1" destOrd="0" presId="urn:microsoft.com/office/officeart/2005/8/layout/hList7"/>
    <dgm:cxn modelId="{1AD3CB17-1C4A-442D-82FD-DF4DC3C23940}" type="presParOf" srcId="{09473C26-6DA9-4F19-93BC-F24B4E9F18EE}" destId="{7720D6A9-379E-464B-9700-DE4794ABA7BF}" srcOrd="2" destOrd="0" presId="urn:microsoft.com/office/officeart/2005/8/layout/hList7"/>
    <dgm:cxn modelId="{2CC3CE4D-F509-44CF-A684-CBB3A182E954}" type="presParOf" srcId="{09473C26-6DA9-4F19-93BC-F24B4E9F18EE}" destId="{F325753A-6787-4395-9740-098390CB7E50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A3D2F2-CD4F-45E3-9A46-3849C06D0BDE}">
      <dsp:nvSpPr>
        <dsp:cNvPr id="0" name=""/>
        <dsp:cNvSpPr/>
      </dsp:nvSpPr>
      <dsp:spPr>
        <a:xfrm rot="10800000">
          <a:off x="2143683" y="831"/>
          <a:ext cx="7426501" cy="1092392"/>
        </a:xfrm>
        <a:prstGeom prst="homePlate">
          <a:avLst/>
        </a:prstGeom>
        <a:solidFill>
          <a:srgbClr val="009F9A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1715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Char char="§"/>
          </a:pPr>
          <a:r>
            <a:rPr lang="es-CR" sz="2000" kern="1200" dirty="0"/>
            <a:t>Para el 51% los ingresos por trabajo habían disminuido.</a:t>
          </a:r>
        </a:p>
      </dsp:txBody>
      <dsp:txXfrm rot="10800000">
        <a:off x="2416781" y="831"/>
        <a:ext cx="7153403" cy="1092392"/>
      </dsp:txXfrm>
    </dsp:sp>
    <dsp:sp modelId="{B5D96812-10B7-4E4F-AFE9-A86E5BCB69C7}">
      <dsp:nvSpPr>
        <dsp:cNvPr id="0" name=""/>
        <dsp:cNvSpPr/>
      </dsp:nvSpPr>
      <dsp:spPr>
        <a:xfrm>
          <a:off x="1597486" y="831"/>
          <a:ext cx="1092392" cy="109239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5814576-6434-49AA-9FE0-5EC764F36AF3}">
      <dsp:nvSpPr>
        <dsp:cNvPr id="0" name=""/>
        <dsp:cNvSpPr/>
      </dsp:nvSpPr>
      <dsp:spPr>
        <a:xfrm rot="10800000">
          <a:off x="2143683" y="1419311"/>
          <a:ext cx="7426501" cy="1092392"/>
        </a:xfrm>
        <a:prstGeom prst="homePlate">
          <a:avLst/>
        </a:prstGeom>
        <a:solidFill>
          <a:srgbClr val="009F9A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1715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000" kern="1200" dirty="0"/>
            <a:t>El 24% percibe ingresos de 230 000 colones o menos por mes, el 47% entre 230 000 colones y menos de 690 000.</a:t>
          </a:r>
        </a:p>
      </dsp:txBody>
      <dsp:txXfrm rot="10800000">
        <a:off x="2416781" y="1419311"/>
        <a:ext cx="7153403" cy="1092392"/>
      </dsp:txXfrm>
    </dsp:sp>
    <dsp:sp modelId="{1D5C7F8E-9503-4E02-AD7E-0B01C30BC064}">
      <dsp:nvSpPr>
        <dsp:cNvPr id="0" name=""/>
        <dsp:cNvSpPr/>
      </dsp:nvSpPr>
      <dsp:spPr>
        <a:xfrm>
          <a:off x="1597486" y="1419311"/>
          <a:ext cx="1092392" cy="1092392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9637564-322E-4ADD-9615-C520EBC62CF0}">
      <dsp:nvSpPr>
        <dsp:cNvPr id="0" name=""/>
        <dsp:cNvSpPr/>
      </dsp:nvSpPr>
      <dsp:spPr>
        <a:xfrm rot="10800000">
          <a:off x="2143683" y="2837791"/>
          <a:ext cx="7426501" cy="1092392"/>
        </a:xfrm>
        <a:prstGeom prst="homePlate">
          <a:avLst/>
        </a:prstGeom>
        <a:solidFill>
          <a:srgbClr val="009F9A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1715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000" kern="1200" dirty="0"/>
            <a:t>22,8% tuvieron que asumir un segundo empleo durante la pandemia para complementar ingresos, la cifra para las mujeres es de 24,7%</a:t>
          </a:r>
        </a:p>
      </dsp:txBody>
      <dsp:txXfrm rot="10800000">
        <a:off x="2416781" y="2837791"/>
        <a:ext cx="7153403" cy="1092392"/>
      </dsp:txXfrm>
    </dsp:sp>
    <dsp:sp modelId="{AF41C168-820F-4062-9F3B-5DB2C653E91A}">
      <dsp:nvSpPr>
        <dsp:cNvPr id="0" name=""/>
        <dsp:cNvSpPr/>
      </dsp:nvSpPr>
      <dsp:spPr>
        <a:xfrm>
          <a:off x="1597486" y="2837791"/>
          <a:ext cx="1092392" cy="1092392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698CCA9-2837-4EF7-BD55-6F0DFF2749A0}">
      <dsp:nvSpPr>
        <dsp:cNvPr id="0" name=""/>
        <dsp:cNvSpPr/>
      </dsp:nvSpPr>
      <dsp:spPr>
        <a:xfrm rot="10800000">
          <a:off x="2143683" y="4256270"/>
          <a:ext cx="7426501" cy="1474773"/>
        </a:xfrm>
        <a:prstGeom prst="homePlate">
          <a:avLst/>
        </a:prstGeom>
        <a:solidFill>
          <a:srgbClr val="009F9A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1715" tIns="76200" rIns="14224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000" kern="1200" dirty="0"/>
            <a:t>La reducción de las jornadas se expresa de la siguiente forma: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R" sz="2000" kern="1200" dirty="0"/>
            <a:t>&gt;40 horas: 12 p.p. hacia la baja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R" sz="2000" kern="1200" dirty="0"/>
            <a:t>40 horas: 1,7 p.p. hacia la baja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R" sz="2000" kern="1200" dirty="0"/>
            <a:t>&lt;40 horas: 10,33 p.p. hacia la alza</a:t>
          </a:r>
        </a:p>
      </dsp:txBody>
      <dsp:txXfrm rot="10800000">
        <a:off x="2512376" y="4256270"/>
        <a:ext cx="7057808" cy="1474773"/>
      </dsp:txXfrm>
    </dsp:sp>
    <dsp:sp modelId="{3E57F7AA-C789-4516-A958-4E68C46C8137}">
      <dsp:nvSpPr>
        <dsp:cNvPr id="0" name=""/>
        <dsp:cNvSpPr/>
      </dsp:nvSpPr>
      <dsp:spPr>
        <a:xfrm>
          <a:off x="1597486" y="4447461"/>
          <a:ext cx="1092392" cy="1092392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 l="-14000" r="-14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D09A63-933D-48F6-A418-B17D6701AC52}">
      <dsp:nvSpPr>
        <dsp:cNvPr id="0" name=""/>
        <dsp:cNvSpPr/>
      </dsp:nvSpPr>
      <dsp:spPr>
        <a:xfrm>
          <a:off x="4847742" y="0"/>
          <a:ext cx="4637338" cy="2097393"/>
        </a:xfrm>
        <a:prstGeom prst="rect">
          <a:avLst/>
        </a:prstGeom>
        <a:solidFill>
          <a:srgbClr val="009F9A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Char char="§"/>
          </a:pPr>
          <a:r>
            <a:rPr lang="es-CR" sz="2800" kern="1200" dirty="0"/>
            <a:t>69% de la población desempleada dice haber perdido su empleo por causa de la pandemia. </a:t>
          </a:r>
        </a:p>
      </dsp:txBody>
      <dsp:txXfrm>
        <a:off x="4847742" y="0"/>
        <a:ext cx="4637338" cy="2097393"/>
      </dsp:txXfrm>
    </dsp:sp>
    <dsp:sp modelId="{35B3903A-5A6D-49D3-B305-62A25B5947BE}">
      <dsp:nvSpPr>
        <dsp:cNvPr id="0" name=""/>
        <dsp:cNvSpPr/>
      </dsp:nvSpPr>
      <dsp:spPr>
        <a:xfrm>
          <a:off x="3155036" y="965251"/>
          <a:ext cx="1457729" cy="141049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C7EA444-6DD0-4948-8A0D-5B9ADB30FD61}">
      <dsp:nvSpPr>
        <dsp:cNvPr id="0" name=""/>
        <dsp:cNvSpPr/>
      </dsp:nvSpPr>
      <dsp:spPr>
        <a:xfrm>
          <a:off x="1797099" y="2444291"/>
          <a:ext cx="4637338" cy="2097393"/>
        </a:xfrm>
        <a:prstGeom prst="rect">
          <a:avLst/>
        </a:prstGeom>
        <a:solidFill>
          <a:srgbClr val="009F9A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800" kern="1200" dirty="0"/>
            <a:t>58% eran trabajadores asalariados, 33,93% independientes.</a:t>
          </a:r>
        </a:p>
      </dsp:txBody>
      <dsp:txXfrm>
        <a:off x="1797099" y="2444291"/>
        <a:ext cx="4637338" cy="2097393"/>
      </dsp:txXfrm>
    </dsp:sp>
    <dsp:sp modelId="{C0156570-6B5C-4DB3-AF20-476045D1B5F7}">
      <dsp:nvSpPr>
        <dsp:cNvPr id="0" name=""/>
        <dsp:cNvSpPr/>
      </dsp:nvSpPr>
      <dsp:spPr>
        <a:xfrm>
          <a:off x="6642079" y="2444291"/>
          <a:ext cx="2076420" cy="209739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F90137-4A5D-4574-A1A3-32937996984D}">
      <dsp:nvSpPr>
        <dsp:cNvPr id="0" name=""/>
        <dsp:cNvSpPr/>
      </dsp:nvSpPr>
      <dsp:spPr>
        <a:xfrm>
          <a:off x="2603" y="0"/>
          <a:ext cx="2728508" cy="4020033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800" kern="1200" dirty="0"/>
            <a:t>Las mujeres de los 18 a 49 años percibieron una aumento en el tiempo que dedican a cocinar</a:t>
          </a:r>
        </a:p>
      </dsp:txBody>
      <dsp:txXfrm>
        <a:off x="2603" y="1608013"/>
        <a:ext cx="2728508" cy="1608013"/>
      </dsp:txXfrm>
    </dsp:sp>
    <dsp:sp modelId="{A92EF52D-D99F-4F70-A068-465D79CA1DD8}">
      <dsp:nvSpPr>
        <dsp:cNvPr id="0" name=""/>
        <dsp:cNvSpPr/>
      </dsp:nvSpPr>
      <dsp:spPr>
        <a:xfrm>
          <a:off x="697521" y="19410"/>
          <a:ext cx="1338670" cy="133867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A84E2A7C-57F9-46FC-A60C-D1C6E2B2A990}">
      <dsp:nvSpPr>
        <dsp:cNvPr id="0" name=""/>
        <dsp:cNvSpPr/>
      </dsp:nvSpPr>
      <dsp:spPr>
        <a:xfrm>
          <a:off x="2812967" y="0"/>
          <a:ext cx="2728508" cy="40200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2945175"/>
                <a:satOff val="-23381"/>
                <a:lumOff val="1686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2945175"/>
                <a:satOff val="-23381"/>
                <a:lumOff val="1686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2945175"/>
                <a:satOff val="-23381"/>
                <a:lumOff val="1686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800" kern="1200" dirty="0"/>
            <a:t>Los hombres de 35 a 49 años percibieron un incremento en el tiempo que dedican al cuidado de personas adultas mayores</a:t>
          </a:r>
        </a:p>
      </dsp:txBody>
      <dsp:txXfrm>
        <a:off x="2812967" y="1608013"/>
        <a:ext cx="2728508" cy="1608013"/>
      </dsp:txXfrm>
    </dsp:sp>
    <dsp:sp modelId="{AB81A5CA-A23A-456E-AC83-884C2B86582A}">
      <dsp:nvSpPr>
        <dsp:cNvPr id="0" name=""/>
        <dsp:cNvSpPr/>
      </dsp:nvSpPr>
      <dsp:spPr>
        <a:xfrm>
          <a:off x="3507886" y="0"/>
          <a:ext cx="1338670" cy="1338670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411AEF0-5AC9-4992-88B6-717E2B4333E2}">
      <dsp:nvSpPr>
        <dsp:cNvPr id="0" name=""/>
        <dsp:cNvSpPr/>
      </dsp:nvSpPr>
      <dsp:spPr>
        <a:xfrm>
          <a:off x="5623331" y="0"/>
          <a:ext cx="2728508" cy="4020033"/>
        </a:xfrm>
        <a:prstGeom prst="roundRect">
          <a:avLst>
            <a:gd name="adj" fmla="val 10000"/>
          </a:avLst>
        </a:prstGeom>
        <a:solidFill>
          <a:srgbClr val="00BCB8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800" kern="1200" dirty="0"/>
            <a:t>Tanto las mujeres como los hombres de 18 a 49 años percibieron un incremento en el tiempo dedicado a limpiar/desinfectar</a:t>
          </a:r>
        </a:p>
      </dsp:txBody>
      <dsp:txXfrm>
        <a:off x="5623331" y="1608013"/>
        <a:ext cx="2728508" cy="1608013"/>
      </dsp:txXfrm>
    </dsp:sp>
    <dsp:sp modelId="{1E30BE4A-0F46-4F1B-A965-2930A3E74515}">
      <dsp:nvSpPr>
        <dsp:cNvPr id="0" name=""/>
        <dsp:cNvSpPr/>
      </dsp:nvSpPr>
      <dsp:spPr>
        <a:xfrm>
          <a:off x="6334287" y="19410"/>
          <a:ext cx="1338670" cy="1338670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0BDB2B7-809F-4AB2-8BF7-964861F63288}">
      <dsp:nvSpPr>
        <dsp:cNvPr id="0" name=""/>
        <dsp:cNvSpPr/>
      </dsp:nvSpPr>
      <dsp:spPr>
        <a:xfrm>
          <a:off x="8433695" y="0"/>
          <a:ext cx="2728508" cy="4020033"/>
        </a:xfrm>
        <a:prstGeom prst="roundRect">
          <a:avLst>
            <a:gd name="adj" fmla="val 10000"/>
          </a:avLst>
        </a:prstGeom>
        <a:solidFill>
          <a:srgbClr val="2B7D6F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800" kern="1200" dirty="0"/>
            <a:t>Las personas de ambos sexos indican haber incrementado el tiempo dedicado a: Cuidar personas menores de edad y a realizar tareas con este grupo poblacional</a:t>
          </a:r>
        </a:p>
      </dsp:txBody>
      <dsp:txXfrm>
        <a:off x="8433695" y="1608013"/>
        <a:ext cx="2728508" cy="1608013"/>
      </dsp:txXfrm>
    </dsp:sp>
    <dsp:sp modelId="{9E9A36F4-76A7-4D3F-B0AB-E48EDDDE873F}">
      <dsp:nvSpPr>
        <dsp:cNvPr id="0" name=""/>
        <dsp:cNvSpPr/>
      </dsp:nvSpPr>
      <dsp:spPr>
        <a:xfrm>
          <a:off x="9128614" y="0"/>
          <a:ext cx="1338670" cy="1338670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B08864C-A120-470D-9243-B013D2CF0E17}">
      <dsp:nvSpPr>
        <dsp:cNvPr id="0" name=""/>
        <dsp:cNvSpPr/>
      </dsp:nvSpPr>
      <dsp:spPr>
        <a:xfrm>
          <a:off x="201254" y="3417028"/>
          <a:ext cx="10707036" cy="603004"/>
        </a:xfrm>
        <a:prstGeom prst="leftRight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A7A4FE-31E0-4959-9C8E-2F6650932591}">
      <dsp:nvSpPr>
        <dsp:cNvPr id="0" name=""/>
        <dsp:cNvSpPr/>
      </dsp:nvSpPr>
      <dsp:spPr>
        <a:xfrm>
          <a:off x="0" y="0"/>
          <a:ext cx="11132725" cy="996298"/>
        </a:xfrm>
        <a:prstGeom prst="roundRect">
          <a:avLst>
            <a:gd name="adj" fmla="val 10000"/>
          </a:avLst>
        </a:prstGeom>
        <a:solidFill>
          <a:srgbClr val="2B7D6F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000" kern="1200" dirty="0"/>
            <a:t>Las personas encuestadas entre los 18 y 49 años percibieron un incremento en el tiempo dedicado a actividades de esparcimiento como leer, escuchar música, entre otras.</a:t>
          </a:r>
        </a:p>
      </dsp:txBody>
      <dsp:txXfrm>
        <a:off x="2326174" y="0"/>
        <a:ext cx="8806550" cy="996298"/>
      </dsp:txXfrm>
    </dsp:sp>
    <dsp:sp modelId="{ADDE0768-E15C-46AC-84A5-4186B965F40C}">
      <dsp:nvSpPr>
        <dsp:cNvPr id="0" name=""/>
        <dsp:cNvSpPr/>
      </dsp:nvSpPr>
      <dsp:spPr>
        <a:xfrm>
          <a:off x="629269" y="99629"/>
          <a:ext cx="1167266" cy="79703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510EEC26-37D5-47E3-8CE4-7986873799F6}">
      <dsp:nvSpPr>
        <dsp:cNvPr id="0" name=""/>
        <dsp:cNvSpPr/>
      </dsp:nvSpPr>
      <dsp:spPr>
        <a:xfrm>
          <a:off x="0" y="1095928"/>
          <a:ext cx="11132725" cy="996298"/>
        </a:xfrm>
        <a:prstGeom prst="roundRect">
          <a:avLst>
            <a:gd name="adj" fmla="val 10000"/>
          </a:avLst>
        </a:prstGeom>
        <a:solidFill>
          <a:srgbClr val="00BCB8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000" kern="1200" dirty="0"/>
            <a:t>Las personas encuestadas entre los 18 y 49 años percibieron un incremento el tiempo dedicado a compartir en familia.</a:t>
          </a:r>
        </a:p>
      </dsp:txBody>
      <dsp:txXfrm>
        <a:off x="2326174" y="1095928"/>
        <a:ext cx="8806550" cy="996298"/>
      </dsp:txXfrm>
    </dsp:sp>
    <dsp:sp modelId="{A37A4D26-C517-4CE8-9D9E-23CDBBF44FBC}">
      <dsp:nvSpPr>
        <dsp:cNvPr id="0" name=""/>
        <dsp:cNvSpPr/>
      </dsp:nvSpPr>
      <dsp:spPr>
        <a:xfrm>
          <a:off x="489130" y="1241120"/>
          <a:ext cx="1447543" cy="70591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 t="-18000" b="-18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F288E31-74B6-4905-A64C-0B545E94D88C}">
      <dsp:nvSpPr>
        <dsp:cNvPr id="0" name=""/>
        <dsp:cNvSpPr/>
      </dsp:nvSpPr>
      <dsp:spPr>
        <a:xfrm>
          <a:off x="0" y="2191856"/>
          <a:ext cx="11132725" cy="996298"/>
        </a:xfrm>
        <a:prstGeom prst="roundRect">
          <a:avLst>
            <a:gd name="adj" fmla="val 10000"/>
          </a:avLst>
        </a:prstGeom>
        <a:solidFill>
          <a:srgbClr val="009F9A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000" kern="1200" dirty="0"/>
            <a:t>Las personas encuestadas de 18 años y más percibieron una disminución en tiempo dedicado a hacer ejercicio y a participar en organizaciones.</a:t>
          </a:r>
        </a:p>
      </dsp:txBody>
      <dsp:txXfrm>
        <a:off x="2326174" y="2191856"/>
        <a:ext cx="8806550" cy="996298"/>
      </dsp:txXfrm>
    </dsp:sp>
    <dsp:sp modelId="{E09C2F6E-7089-426B-BE09-E2EA06EBB551}">
      <dsp:nvSpPr>
        <dsp:cNvPr id="0" name=""/>
        <dsp:cNvSpPr/>
      </dsp:nvSpPr>
      <dsp:spPr>
        <a:xfrm>
          <a:off x="485367" y="2291485"/>
          <a:ext cx="1455069" cy="79703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9B30454-D60F-4EF7-A50F-0EF857FFAF37}">
      <dsp:nvSpPr>
        <dsp:cNvPr id="0" name=""/>
        <dsp:cNvSpPr/>
      </dsp:nvSpPr>
      <dsp:spPr>
        <a:xfrm>
          <a:off x="0" y="3287784"/>
          <a:ext cx="11132725" cy="996298"/>
        </a:xfrm>
        <a:prstGeom prst="roundRect">
          <a:avLst>
            <a:gd name="adj" fmla="val 10000"/>
          </a:avLst>
        </a:prstGeom>
        <a:solidFill>
          <a:srgbClr val="006699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000" kern="1200" dirty="0"/>
            <a:t>Las personas de más de 50 años experimentaron una disminución en el tiempo dedicado a compartir en familia</a:t>
          </a:r>
        </a:p>
      </dsp:txBody>
      <dsp:txXfrm>
        <a:off x="2326174" y="3287784"/>
        <a:ext cx="8806550" cy="996298"/>
      </dsp:txXfrm>
    </dsp:sp>
    <dsp:sp modelId="{E89AD72C-4DE9-4EEC-AC09-107E6FC6536E}">
      <dsp:nvSpPr>
        <dsp:cNvPr id="0" name=""/>
        <dsp:cNvSpPr/>
      </dsp:nvSpPr>
      <dsp:spPr>
        <a:xfrm>
          <a:off x="517351" y="3387413"/>
          <a:ext cx="1391100" cy="79703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C1B5F7-1F7C-4C9E-B445-9C860B379AD9}">
      <dsp:nvSpPr>
        <dsp:cNvPr id="0" name=""/>
        <dsp:cNvSpPr/>
      </dsp:nvSpPr>
      <dsp:spPr>
        <a:xfrm rot="10800000">
          <a:off x="2223816" y="898"/>
          <a:ext cx="7702473" cy="1134880"/>
        </a:xfrm>
        <a:prstGeom prst="homePlate">
          <a:avLst/>
        </a:prstGeom>
        <a:solidFill>
          <a:srgbClr val="009F9A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0451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400" kern="1200" dirty="0"/>
            <a:t>Antes de la pandemia el 11% de la población entrevistada utilizaba el camión municipal (69 personas)</a:t>
          </a:r>
        </a:p>
      </dsp:txBody>
      <dsp:txXfrm rot="10800000">
        <a:off x="2507536" y="898"/>
        <a:ext cx="7418753" cy="1134880"/>
      </dsp:txXfrm>
    </dsp:sp>
    <dsp:sp modelId="{A951ECF4-59DF-44B0-80B1-D17FEF2DDFA8}">
      <dsp:nvSpPr>
        <dsp:cNvPr id="0" name=""/>
        <dsp:cNvSpPr/>
      </dsp:nvSpPr>
      <dsp:spPr>
        <a:xfrm>
          <a:off x="1656376" y="898"/>
          <a:ext cx="1134880" cy="113488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BE902CD-E440-4196-B65D-60A7B4AF8C0D}">
      <dsp:nvSpPr>
        <dsp:cNvPr id="0" name=""/>
        <dsp:cNvSpPr/>
      </dsp:nvSpPr>
      <dsp:spPr>
        <a:xfrm rot="10800000">
          <a:off x="2223816" y="1427523"/>
          <a:ext cx="7702473" cy="1134880"/>
        </a:xfrm>
        <a:prstGeom prst="homePlate">
          <a:avLst/>
        </a:prstGeom>
        <a:solidFill>
          <a:srgbClr val="2B7D6F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0451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400" kern="1200" dirty="0"/>
            <a:t>Durante la pandemia 58 personas realizan separación de residuos para el reciclaje.</a:t>
          </a:r>
        </a:p>
      </dsp:txBody>
      <dsp:txXfrm rot="10800000">
        <a:off x="2507536" y="1427523"/>
        <a:ext cx="7418753" cy="1134880"/>
      </dsp:txXfrm>
    </dsp:sp>
    <dsp:sp modelId="{0EA7E515-65EB-4AB3-94F4-C52B7C833C88}">
      <dsp:nvSpPr>
        <dsp:cNvPr id="0" name=""/>
        <dsp:cNvSpPr/>
      </dsp:nvSpPr>
      <dsp:spPr>
        <a:xfrm>
          <a:off x="1656376" y="1427523"/>
          <a:ext cx="1134880" cy="1134880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E9D8D419-F6A4-4664-BB6A-043C7711AB0C}">
      <dsp:nvSpPr>
        <dsp:cNvPr id="0" name=""/>
        <dsp:cNvSpPr/>
      </dsp:nvSpPr>
      <dsp:spPr>
        <a:xfrm rot="10800000">
          <a:off x="2223816" y="2839281"/>
          <a:ext cx="7702473" cy="1134880"/>
        </a:xfrm>
        <a:prstGeom prst="homePlate">
          <a:avLst/>
        </a:prstGeom>
        <a:solidFill>
          <a:srgbClr val="00BCB8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0451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400" kern="1200"/>
            <a:t>Durante la pandemia 3 personas realizan compostaje.</a:t>
          </a:r>
          <a:endParaRPr lang="es-CR" sz="2400" kern="1200" dirty="0"/>
        </a:p>
      </dsp:txBody>
      <dsp:txXfrm rot="10800000">
        <a:off x="2507536" y="2839281"/>
        <a:ext cx="7418753" cy="1134880"/>
      </dsp:txXfrm>
    </dsp:sp>
    <dsp:sp modelId="{A731F5B7-0865-4E97-9B51-DAE28CC8159B}">
      <dsp:nvSpPr>
        <dsp:cNvPr id="0" name=""/>
        <dsp:cNvSpPr/>
      </dsp:nvSpPr>
      <dsp:spPr>
        <a:xfrm>
          <a:off x="1656376" y="2854148"/>
          <a:ext cx="1134880" cy="1134880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C5C581-299A-4085-B784-29C1E56F2A8D}">
      <dsp:nvSpPr>
        <dsp:cNvPr id="0" name=""/>
        <dsp:cNvSpPr/>
      </dsp:nvSpPr>
      <dsp:spPr>
        <a:xfrm>
          <a:off x="2088" y="0"/>
          <a:ext cx="3248824" cy="3887213"/>
        </a:xfrm>
        <a:prstGeom prst="roundRect">
          <a:avLst>
            <a:gd name="adj" fmla="val 10000"/>
          </a:avLst>
        </a:prstGeom>
        <a:solidFill>
          <a:srgbClr val="009F9A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400" kern="1200" dirty="0"/>
            <a:t>38% de la población entrevistada indica que el transporte público empeoró</a:t>
          </a:r>
        </a:p>
      </dsp:txBody>
      <dsp:txXfrm>
        <a:off x="2088" y="1554885"/>
        <a:ext cx="3248824" cy="1554885"/>
      </dsp:txXfrm>
    </dsp:sp>
    <dsp:sp modelId="{54519D6B-6CA4-4368-B8E5-53C9BFEB50AD}">
      <dsp:nvSpPr>
        <dsp:cNvPr id="0" name=""/>
        <dsp:cNvSpPr/>
      </dsp:nvSpPr>
      <dsp:spPr>
        <a:xfrm>
          <a:off x="979279" y="233232"/>
          <a:ext cx="1294441" cy="129444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 t="-10000" b="-10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C54256B-A3C9-4EAD-A8C9-1A5D4925D5A2}">
      <dsp:nvSpPr>
        <dsp:cNvPr id="0" name=""/>
        <dsp:cNvSpPr/>
      </dsp:nvSpPr>
      <dsp:spPr>
        <a:xfrm>
          <a:off x="3348377" y="0"/>
          <a:ext cx="3248824" cy="3887213"/>
        </a:xfrm>
        <a:prstGeom prst="roundRect">
          <a:avLst>
            <a:gd name="adj" fmla="val 10000"/>
          </a:avLst>
        </a:prstGeom>
        <a:solidFill>
          <a:srgbClr val="2B7D6F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400" kern="1200" dirty="0"/>
            <a:t>El 30% de la población entrevistada señala que el internet empeoró</a:t>
          </a:r>
        </a:p>
      </dsp:txBody>
      <dsp:txXfrm>
        <a:off x="3348377" y="1554885"/>
        <a:ext cx="3248824" cy="1554885"/>
      </dsp:txXfrm>
    </dsp:sp>
    <dsp:sp modelId="{73024E1B-08ED-4431-A411-D23B0EA0E1B5}">
      <dsp:nvSpPr>
        <dsp:cNvPr id="0" name=""/>
        <dsp:cNvSpPr/>
      </dsp:nvSpPr>
      <dsp:spPr>
        <a:xfrm>
          <a:off x="4325568" y="233232"/>
          <a:ext cx="1294441" cy="1294441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 t="-10000" b="-10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73E9D04-0BDB-40FA-903D-F253F1E04907}">
      <dsp:nvSpPr>
        <dsp:cNvPr id="0" name=""/>
        <dsp:cNvSpPr/>
      </dsp:nvSpPr>
      <dsp:spPr>
        <a:xfrm>
          <a:off x="6694666" y="0"/>
          <a:ext cx="3248824" cy="3887213"/>
        </a:xfrm>
        <a:prstGeom prst="roundRect">
          <a:avLst>
            <a:gd name="adj" fmla="val 10000"/>
          </a:avLst>
        </a:prstGeom>
        <a:solidFill>
          <a:srgbClr val="00BCB8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400" kern="1200" dirty="0"/>
            <a:t>El 14% de la población indica que el servicio de agua potable empeoró</a:t>
          </a:r>
        </a:p>
      </dsp:txBody>
      <dsp:txXfrm>
        <a:off x="6694666" y="1554885"/>
        <a:ext cx="3248824" cy="1554885"/>
      </dsp:txXfrm>
    </dsp:sp>
    <dsp:sp modelId="{F325753A-6787-4395-9740-098390CB7E50}">
      <dsp:nvSpPr>
        <dsp:cNvPr id="0" name=""/>
        <dsp:cNvSpPr/>
      </dsp:nvSpPr>
      <dsp:spPr>
        <a:xfrm>
          <a:off x="7671857" y="233232"/>
          <a:ext cx="1294441" cy="1294441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 t="-10000" b="-10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E9420772-DEC3-468C-BC95-C42B216D4BA3}">
      <dsp:nvSpPr>
        <dsp:cNvPr id="0" name=""/>
        <dsp:cNvSpPr/>
      </dsp:nvSpPr>
      <dsp:spPr>
        <a:xfrm>
          <a:off x="397823" y="3109770"/>
          <a:ext cx="9149932" cy="583081"/>
        </a:xfrm>
        <a:prstGeom prst="leftRight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74C01B-298B-491E-AE42-C6FEE435C823}" type="datetimeFigureOut">
              <a:rPr lang="es-CR" smtClean="0"/>
              <a:t>5/7/2021</a:t>
            </a:fld>
            <a:endParaRPr lang="es-C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AF875-EE2B-4923-A777-6D9145AB58D4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966871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8AF875-EE2B-4923-A777-6D9145AB58D4}" type="slidenum">
              <a:rPr lang="es-CR" smtClean="0"/>
              <a:t>13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133660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8AF875-EE2B-4923-A777-6D9145AB58D4}" type="slidenum">
              <a:rPr lang="es-CR" smtClean="0"/>
              <a:t>15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32982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8AF875-EE2B-4923-A777-6D9145AB58D4}" type="slidenum">
              <a:rPr lang="es-CR" smtClean="0"/>
              <a:t>16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646151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EF85BD0-F30B-BE45-A398-931C44211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AE3874C9-9568-F14B-B759-486D733666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5843E1DF-74AF-7642-8828-B1B01476A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D7090-F6AE-E74D-804E-5D6070BE0124}" type="datetimeFigureOut">
              <a:rPr lang="es-CR" smtClean="0"/>
              <a:t>5/7/2021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7820F9B8-32DE-9442-B990-28F7C299F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A2AA1F6C-0769-3144-BAFD-75780D460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C40FE-585A-B34A-B93B-E001593C69E3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879431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0978ED0-6CF8-0D4E-B575-C43CC8E3E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05D7AB1A-4028-164F-940F-4C890E7905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F21FA388-958C-FA4E-8199-61DD3AAFF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D7090-F6AE-E74D-804E-5D6070BE0124}" type="datetimeFigureOut">
              <a:rPr lang="es-CR" smtClean="0"/>
              <a:t>5/7/2021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44E4D932-45C6-4C4C-99D0-5A4CE4D14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ABAEAF01-9787-CC42-9AED-C050CAAE0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C40FE-585A-B34A-B93B-E001593C69E3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119245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366F160E-D494-434C-AC2E-216BF52881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C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4C77B6E4-C27B-0044-B374-C67A5C53DD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0086060-BD2A-CC4A-B86C-50AB33368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D7090-F6AE-E74D-804E-5D6070BE0124}" type="datetimeFigureOut">
              <a:rPr lang="es-CR" smtClean="0"/>
              <a:t>5/7/2021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8E13895B-5DE9-B24C-A90B-0B2349482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7D1F46A7-430C-CD4E-BAE0-8E915B097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C40FE-585A-B34A-B93B-E001593C69E3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383271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4D07BEF-6F58-DE46-9E90-9AB416D5B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6160DB1B-AA09-3F43-9248-35DF619618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6BF4468-A47D-E543-9B10-E5F26D331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D7090-F6AE-E74D-804E-5D6070BE0124}" type="datetimeFigureOut">
              <a:rPr lang="es-CR" smtClean="0"/>
              <a:t>5/7/2021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B7795B9-8A00-724A-8080-B3567A345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12710DC5-8C14-B64B-9D9D-CA35C1E09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C40FE-585A-B34A-B93B-E001593C69E3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019142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DAA5E98-AE79-B746-B049-9A9448CA9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8C91ACFE-EF59-0A40-8359-743616EA10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B2930EC-5303-1E47-9A0C-D3EFEFFB7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D7090-F6AE-E74D-804E-5D6070BE0124}" type="datetimeFigureOut">
              <a:rPr lang="es-CR" smtClean="0"/>
              <a:t>5/7/2021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5F2576D-A24B-2C42-96C8-590DDAA34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A74D6204-1877-6D4E-8F57-480C245F0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C40FE-585A-B34A-B93B-E001593C69E3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758613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9B408E4-9A88-8545-BA2F-39B8F2E3E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CFD30A78-FB02-E24D-B9BC-BD15E35C0E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983E9FA8-2085-504B-87A1-40F70F6887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4C40DB6B-F6D8-7346-A68E-88B8E9266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D7090-F6AE-E74D-804E-5D6070BE0124}" type="datetimeFigureOut">
              <a:rPr lang="es-CR" smtClean="0"/>
              <a:t>5/7/2021</a:t>
            </a:fld>
            <a:endParaRPr lang="es-C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A6120D01-7C17-B041-8193-61A3D928E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3B2F5AA8-A4E4-6741-B0D8-989D2E5DF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C40FE-585A-B34A-B93B-E001593C69E3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465289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99ACC4A-6FF8-794D-B408-246FDD946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08DC8F10-8A80-D946-BF06-BE1F8B96F6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057B61D4-D54F-684F-801A-938B60A840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6BD21AC4-06DC-0145-991C-E144C11FE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90C413A4-20A7-6747-A7E9-BFE96CA422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DFC239F9-1F0C-B949-99AA-E60D792AA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D7090-F6AE-E74D-804E-5D6070BE0124}" type="datetimeFigureOut">
              <a:rPr lang="es-CR" smtClean="0"/>
              <a:t>5/7/2021</a:t>
            </a:fld>
            <a:endParaRPr lang="es-C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0568C2F8-7A43-8C47-ACC4-566872A18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8F75E81E-BC9F-164A-BADB-AB2F01C8B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C40FE-585A-B34A-B93B-E001593C69E3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5466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2829648-1AFF-0C40-A77B-DEB81C9C9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5B9F4027-9780-CD40-A7A6-49EA14E21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D7090-F6AE-E74D-804E-5D6070BE0124}" type="datetimeFigureOut">
              <a:rPr lang="es-CR" smtClean="0"/>
              <a:t>5/7/2021</a:t>
            </a:fld>
            <a:endParaRPr lang="es-C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85BEA487-5F9A-1041-B36F-C86924EEB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4F8DA2B0-775F-F048-B662-B484D39C3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C40FE-585A-B34A-B93B-E001593C69E3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157054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E14A0FF6-30D7-0B4C-BD64-7C7D5A0FE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D7090-F6AE-E74D-804E-5D6070BE0124}" type="datetimeFigureOut">
              <a:rPr lang="es-CR" smtClean="0"/>
              <a:t>5/7/2021</a:t>
            </a:fld>
            <a:endParaRPr lang="es-C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E8648F56-3401-F849-883A-E4C6F5DD6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72A07C54-3A3E-2347-BF5A-356C98BCD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C40FE-585A-B34A-B93B-E001593C69E3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33567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61BA357-A1DF-9F47-BDE9-7AD5A6181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AFE0EBA7-064E-A545-89C9-DF655F193B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F52E02C5-7841-8A40-AC9A-8CB234E622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292E583E-4869-DA41-AEAB-4BDDECFE0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D7090-F6AE-E74D-804E-5D6070BE0124}" type="datetimeFigureOut">
              <a:rPr lang="es-CR" smtClean="0"/>
              <a:t>5/7/2021</a:t>
            </a:fld>
            <a:endParaRPr lang="es-C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92BB4616-7375-A743-9110-5416A06BA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E624C6B6-A20D-9E45-8343-62B2C28DD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C40FE-585A-B34A-B93B-E001593C69E3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060353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AF14DBF-3422-3A40-88F7-6648E75C8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4E5A6836-C6CF-F44F-93D0-D6602614F3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CF10B7C6-7CFC-BE4F-94E6-3B6E125562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15BCBFC2-9A4F-464C-9E7B-24CD7DA1C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D7090-F6AE-E74D-804E-5D6070BE0124}" type="datetimeFigureOut">
              <a:rPr lang="es-CR" smtClean="0"/>
              <a:t>5/7/2021</a:t>
            </a:fld>
            <a:endParaRPr lang="es-C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7F074744-2A5E-0F4E-9966-6D8786DB5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16ECF8AD-5516-FE40-829D-C15120EB1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C40FE-585A-B34A-B93B-E001593C69E3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41705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E1001957-F4F8-2C4D-BA67-C114EB8C8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42091026-29F5-CB4D-ADD2-22BE288E66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09F43405-CAC5-A848-8DCF-A61BAD4DAA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D7090-F6AE-E74D-804E-5D6070BE0124}" type="datetimeFigureOut">
              <a:rPr lang="es-CR" smtClean="0"/>
              <a:t>5/7/2021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225B14FD-3F7C-0F41-8F62-698649201A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F49E517E-DEFF-C64E-9031-9B3EA99BD2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BC40FE-585A-B34A-B93B-E001593C69E3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15266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13" Type="http://schemas.openxmlformats.org/officeDocument/2006/relationships/diagramData" Target="../diagrams/data7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17" Type="http://schemas.microsoft.com/office/2007/relationships/diagramDrawing" Target="../diagrams/drawing7.xml"/><Relationship Id="rId2" Type="http://schemas.openxmlformats.org/officeDocument/2006/relationships/image" Target="../media/image2.jpg"/><Relationship Id="rId16" Type="http://schemas.openxmlformats.org/officeDocument/2006/relationships/diagramColors" Target="../diagrams/colors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Relationship Id="rId14" Type="http://schemas.openxmlformats.org/officeDocument/2006/relationships/diagramLayout" Target="../diagrams/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7CA63DB-951D-B94D-8D9E-4FE255FD7A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49FCA2EC-C340-DC40-9DBB-0999774F2A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R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D53690D6-8F2F-9E40-A81F-013CB11630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8" y="-12358"/>
            <a:ext cx="12172416" cy="687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32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xmlns="" id="{E91DC736-0EF8-4F87-9146-EBF1D2EE4D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DCDA3384-34B9-0B46-BA17-790E718837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36513" b="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097CD68E-23E3-4007-8847-CD0944C4F7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17DA3C02-1C66-4F4F-885E-D8484556E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29" y="1892871"/>
            <a:ext cx="5366318" cy="21016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dirty="0" err="1" smtClean="0"/>
              <a:t>Sectores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productivos</a:t>
            </a:r>
            <a:r>
              <a:rPr lang="en-US" sz="4800" b="1" dirty="0" smtClean="0"/>
              <a:t> </a:t>
            </a:r>
            <a:r>
              <a:rPr lang="en-US" sz="4800" b="1" dirty="0"/>
              <a:t>y </a:t>
            </a:r>
            <a:r>
              <a:rPr lang="en-US" sz="4800" b="1" dirty="0" err="1"/>
              <a:t>t</a:t>
            </a:r>
            <a:r>
              <a:rPr lang="en-US" sz="4800" b="1" dirty="0" err="1" smtClean="0"/>
              <a:t>rabajo</a:t>
            </a:r>
            <a:endParaRPr lang="en-US" sz="4800" b="1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6666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4">
            <a:extLst>
              <a:ext uri="{FF2B5EF4-FFF2-40B4-BE49-F238E27FC236}">
                <a16:creationId xmlns:a16="http://schemas.microsoft.com/office/drawing/2014/main" xmlns="" id="{94E4D846-3AFC-4F86-8C35-24B0542A26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08555783-BFDE-4DC7-8F16-AB8A134F3F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344" t="9091" r="17169" b="1"/>
          <a:stretch/>
        </p:blipFill>
        <p:spPr>
          <a:xfrm>
            <a:off x="20" y="10"/>
            <a:ext cx="8668492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284781B9-12CB-45C3-907A-9ED93FF72C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2435399" y="0"/>
            <a:ext cx="9756601" cy="6858000"/>
          </a:xfrm>
          <a:prstGeom prst="rect">
            <a:avLst/>
          </a:prstGeom>
          <a:gradFill>
            <a:gsLst>
              <a:gs pos="53000">
                <a:schemeClr val="bg1"/>
              </a:gs>
              <a:gs pos="35000">
                <a:schemeClr val="bg1">
                  <a:alpha val="76000"/>
                </a:schemeClr>
              </a:gs>
              <a:gs pos="19000">
                <a:schemeClr val="bg1">
                  <a:alpha val="4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xmlns="" id="{39997D90-0350-44D3-B35C-4F5C6897A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806" y="2741387"/>
            <a:ext cx="2728460" cy="1124712"/>
          </a:xfrm>
        </p:spPr>
        <p:txBody>
          <a:bodyPr anchor="b">
            <a:normAutofit/>
          </a:bodyPr>
          <a:lstStyle/>
          <a:p>
            <a:pPr algn="ctr"/>
            <a:r>
              <a:rPr lang="es-CR" sz="3200" b="1" dirty="0"/>
              <a:t>Población ocupada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5D4142C-5077-457F-A6AD-3FECFDB396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8687333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7A5F0580-5EE9-419F-96EE-B6529EF6E7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453018" y="2443480"/>
            <a:ext cx="3218688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25C635F9-34F5-443E-BDE9-1A0177043FD7}"/>
              </a:ext>
            </a:extLst>
          </p:cNvPr>
          <p:cNvSpPr/>
          <p:nvPr/>
        </p:nvSpPr>
        <p:spPr>
          <a:xfrm>
            <a:off x="7540052" y="419725"/>
            <a:ext cx="4497050" cy="31929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graphicFrame>
        <p:nvGraphicFramePr>
          <p:cNvPr id="16" name="Marcador de contenido 6">
            <a:extLst>
              <a:ext uri="{FF2B5EF4-FFF2-40B4-BE49-F238E27FC236}">
                <a16:creationId xmlns:a16="http://schemas.microsoft.com/office/drawing/2014/main" xmlns="" id="{0DBDB61C-228E-4E17-9818-2F7884DA84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5468118"/>
              </p:ext>
            </p:extLst>
          </p:nvPr>
        </p:nvGraphicFramePr>
        <p:xfrm>
          <a:off x="1729863" y="437805"/>
          <a:ext cx="11167672" cy="5731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CuadroTexto 10"/>
          <p:cNvSpPr txBox="1"/>
          <p:nvPr/>
        </p:nvSpPr>
        <p:spPr>
          <a:xfrm>
            <a:off x="641505" y="6186887"/>
            <a:ext cx="1093059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1400" dirty="0"/>
              <a:t>Fuente: Umbral Político, IDESPO y Programa Sectores </a:t>
            </a:r>
            <a:r>
              <a:rPr lang="es-CR" sz="1400" dirty="0" smtClean="0"/>
              <a:t>Productivos </a:t>
            </a:r>
            <a:r>
              <a:rPr lang="es-CR" sz="1400" dirty="0"/>
              <a:t>y </a:t>
            </a:r>
            <a:r>
              <a:rPr lang="es-CR" sz="1400" dirty="0"/>
              <a:t>D</a:t>
            </a:r>
            <a:r>
              <a:rPr lang="es-CR" sz="1400" dirty="0" smtClean="0"/>
              <a:t>esarrollo</a:t>
            </a:r>
            <a:r>
              <a:rPr lang="es-CR" sz="1400" dirty="0"/>
              <a:t>, Escuela de Economía UNA. Encuesta: Percepciones de la población costarricense sobre implicaciones de la pandemia COVID-19 en diferentes aspectos socioeconómicos y ambientales. Noviembre 2020.</a:t>
            </a:r>
          </a:p>
          <a:p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4272058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16">
            <a:extLst>
              <a:ext uri="{FF2B5EF4-FFF2-40B4-BE49-F238E27FC236}">
                <a16:creationId xmlns:a16="http://schemas.microsoft.com/office/drawing/2014/main" xmlns="" id="{8FC9BE17-9A7B-462D-AE50-3D87773873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499CC485-6FCD-ED4B-9159-9191544BB4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36513" b="1"/>
          <a:stretch/>
        </p:blipFill>
        <p:spPr>
          <a:xfrm>
            <a:off x="3529987" y="0"/>
            <a:ext cx="8668512" cy="6857990"/>
          </a:xfrm>
          <a:prstGeom prst="rect">
            <a:avLst/>
          </a:prstGeom>
        </p:spPr>
      </p:pic>
      <p:sp>
        <p:nvSpPr>
          <p:cNvPr id="26" name="Rectangle 18">
            <a:extLst>
              <a:ext uri="{FF2B5EF4-FFF2-40B4-BE49-F238E27FC236}">
                <a16:creationId xmlns:a16="http://schemas.microsoft.com/office/drawing/2014/main" xmlns="" id="{3EBE8569-6AEC-4B8C-8D53-2DE337CDBA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C894784-3A64-478F-A856-7A282AB5A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2860" y="262627"/>
            <a:ext cx="10260782" cy="1124712"/>
          </a:xfrm>
        </p:spPr>
        <p:txBody>
          <a:bodyPr anchor="b">
            <a:normAutofit/>
          </a:bodyPr>
          <a:lstStyle/>
          <a:p>
            <a:r>
              <a:rPr lang="es-CR" sz="3200" b="1" dirty="0"/>
              <a:t>Los resultados para la población económicamente activa dan cuenta de que:</a:t>
            </a:r>
          </a:p>
        </p:txBody>
      </p:sp>
      <p:sp>
        <p:nvSpPr>
          <p:cNvPr id="28" name="Rectangle 22">
            <a:extLst>
              <a:ext uri="{FF2B5EF4-FFF2-40B4-BE49-F238E27FC236}">
                <a16:creationId xmlns:a16="http://schemas.microsoft.com/office/drawing/2014/main" xmlns="" id="{7A5F0580-5EE9-419F-96EE-B6529EF6E7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5A1618DA-3049-46F7-BDBA-7B4914AAEB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es-CR" sz="1700"/>
          </a:p>
          <a:p>
            <a:endParaRPr lang="es-CR" sz="1700"/>
          </a:p>
        </p:txBody>
      </p:sp>
      <p:sp>
        <p:nvSpPr>
          <p:cNvPr id="20" name="Marcador de contenido 5">
            <a:extLst>
              <a:ext uri="{FF2B5EF4-FFF2-40B4-BE49-F238E27FC236}">
                <a16:creationId xmlns:a16="http://schemas.microsoft.com/office/drawing/2014/main" xmlns="" id="{55DB12F0-C2A4-496A-A9EE-816D1A85FDA5}"/>
              </a:ext>
            </a:extLst>
          </p:cNvPr>
          <p:cNvSpPr txBox="1">
            <a:spLocks/>
          </p:cNvSpPr>
          <p:nvPr/>
        </p:nvSpPr>
        <p:spPr>
          <a:xfrm>
            <a:off x="1218406" y="1586701"/>
            <a:ext cx="5183187" cy="3684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CR" b="1" i="1" dirty="0"/>
              <a:t>Población en desempleo:</a:t>
            </a:r>
          </a:p>
          <a:p>
            <a:endParaRPr lang="es-CR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76C8F4A4-CFDF-40C9-9824-E21AD7E84340}"/>
              </a:ext>
            </a:extLst>
          </p:cNvPr>
          <p:cNvSpPr/>
          <p:nvPr/>
        </p:nvSpPr>
        <p:spPr>
          <a:xfrm>
            <a:off x="254833" y="2201705"/>
            <a:ext cx="3717560" cy="626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graphicFrame>
        <p:nvGraphicFramePr>
          <p:cNvPr id="22" name="Diagrama 21">
            <a:extLst>
              <a:ext uri="{FF2B5EF4-FFF2-40B4-BE49-F238E27FC236}">
                <a16:creationId xmlns:a16="http://schemas.microsoft.com/office/drawing/2014/main" xmlns="" id="{1C1199CB-71F5-42A5-90A4-A590165CCD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93338580"/>
              </p:ext>
            </p:extLst>
          </p:nvPr>
        </p:nvGraphicFramePr>
        <p:xfrm>
          <a:off x="1143793" y="1382799"/>
          <a:ext cx="10515599" cy="45425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CuadroTexto 13"/>
          <p:cNvSpPr txBox="1"/>
          <p:nvPr/>
        </p:nvSpPr>
        <p:spPr>
          <a:xfrm>
            <a:off x="641505" y="6186887"/>
            <a:ext cx="1093059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1400" dirty="0"/>
              <a:t>Fuente: Umbral Político, IDESPO y Programa Sectores </a:t>
            </a:r>
            <a:r>
              <a:rPr lang="es-CR" sz="1400" dirty="0" smtClean="0"/>
              <a:t>Productivos </a:t>
            </a:r>
            <a:r>
              <a:rPr lang="es-CR" sz="1400" dirty="0"/>
              <a:t>y </a:t>
            </a:r>
            <a:r>
              <a:rPr lang="es-CR" sz="1400" dirty="0"/>
              <a:t>D</a:t>
            </a:r>
            <a:r>
              <a:rPr lang="es-CR" sz="1400" dirty="0" smtClean="0"/>
              <a:t>esarrollo</a:t>
            </a:r>
            <a:r>
              <a:rPr lang="es-CR" sz="1400" dirty="0"/>
              <a:t>, Escuela de Economía UNA. Encuesta: Percepciones de la población costarricense sobre implicaciones de la pandemia COVID-19 en diferentes aspectos socioeconómicos y ambientales. Noviembre 2020.</a:t>
            </a:r>
          </a:p>
          <a:p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293411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499CC485-6FCD-ED4B-9159-9191544BB4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779" b="1"/>
          <a:stretch/>
        </p:blipFill>
        <p:spPr>
          <a:xfrm>
            <a:off x="0" y="14990"/>
            <a:ext cx="12192000" cy="6857990"/>
          </a:xfrm>
          <a:prstGeom prst="rect">
            <a:avLst/>
          </a:prstGeom>
        </p:spPr>
      </p:pic>
      <p:sp>
        <p:nvSpPr>
          <p:cNvPr id="17" name="Freeform 5">
            <a:extLst>
              <a:ext uri="{FF2B5EF4-FFF2-40B4-BE49-F238E27FC236}">
                <a16:creationId xmlns:a16="http://schemas.microsoft.com/office/drawing/2014/main" xmlns="" id="{3CD9DF72-87A3-404E-A828-84CBF11A83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C894784-3A64-478F-A856-7A282AB5A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68" y="326798"/>
            <a:ext cx="6755654" cy="1342754"/>
          </a:xfrm>
        </p:spPr>
        <p:txBody>
          <a:bodyPr>
            <a:normAutofit/>
          </a:bodyPr>
          <a:lstStyle/>
          <a:p>
            <a:pPr algn="ctr"/>
            <a:r>
              <a:rPr lang="es-CR" sz="3600" b="1" dirty="0"/>
              <a:t>Satisfacción de necesidades </a:t>
            </a:r>
          </a:p>
        </p:txBody>
      </p:sp>
      <p:graphicFrame>
        <p:nvGraphicFramePr>
          <p:cNvPr id="14" name="Tabla 6">
            <a:extLst>
              <a:ext uri="{FF2B5EF4-FFF2-40B4-BE49-F238E27FC236}">
                <a16:creationId xmlns:a16="http://schemas.microsoft.com/office/drawing/2014/main" xmlns="" id="{843A403C-7E40-4E3C-8813-89E0F00E712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5352624"/>
              </p:ext>
            </p:extLst>
          </p:nvPr>
        </p:nvGraphicFramePr>
        <p:xfrm>
          <a:off x="917588" y="2012557"/>
          <a:ext cx="6137414" cy="3758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57916">
                  <a:extLst>
                    <a:ext uri="{9D8B030D-6E8A-4147-A177-3AD203B41FA5}">
                      <a16:colId xmlns:a16="http://schemas.microsoft.com/office/drawing/2014/main" xmlns="" val="2167520542"/>
                    </a:ext>
                  </a:extLst>
                </a:gridCol>
                <a:gridCol w="1379621">
                  <a:extLst>
                    <a:ext uri="{9D8B030D-6E8A-4147-A177-3AD203B41FA5}">
                      <a16:colId xmlns:a16="http://schemas.microsoft.com/office/drawing/2014/main" xmlns="" val="900465261"/>
                    </a:ext>
                  </a:extLst>
                </a:gridCol>
                <a:gridCol w="1507958">
                  <a:extLst>
                    <a:ext uri="{9D8B030D-6E8A-4147-A177-3AD203B41FA5}">
                      <a16:colId xmlns:a16="http://schemas.microsoft.com/office/drawing/2014/main" xmlns="" val="176443351"/>
                    </a:ext>
                  </a:extLst>
                </a:gridCol>
                <a:gridCol w="1291919">
                  <a:extLst>
                    <a:ext uri="{9D8B030D-6E8A-4147-A177-3AD203B41FA5}">
                      <a16:colId xmlns:a16="http://schemas.microsoft.com/office/drawing/2014/main" xmlns="" val="579474393"/>
                    </a:ext>
                  </a:extLst>
                </a:gridCol>
              </a:tblGrid>
              <a:tr h="469860">
                <a:tc rowSpan="2">
                  <a:txBody>
                    <a:bodyPr/>
                    <a:lstStyle/>
                    <a:p>
                      <a:pPr algn="ctr"/>
                      <a:r>
                        <a:rPr lang="es-CR" sz="2000" b="1" dirty="0"/>
                        <a:t>Rubro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CR" sz="2000" b="1" dirty="0" smtClean="0"/>
                        <a:t>% Muy </a:t>
                      </a:r>
                      <a:r>
                        <a:rPr lang="es-CR" sz="2000" b="1" dirty="0"/>
                        <a:t>difícil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25013057"/>
                  </a:ext>
                </a:extLst>
              </a:tr>
              <a:tr h="469860">
                <a:tc vMerge="1">
                  <a:txBody>
                    <a:bodyPr/>
                    <a:lstStyle/>
                    <a:p>
                      <a:endParaRPr lang="es-C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2000" b="1" dirty="0"/>
                        <a:t>Total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2000" b="1" dirty="0" smtClean="0"/>
                        <a:t>Hombres</a:t>
                      </a:r>
                      <a:endParaRPr lang="es-CR" sz="20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2000" b="1" dirty="0" smtClean="0"/>
                        <a:t>Mujeres</a:t>
                      </a:r>
                      <a:endParaRPr lang="es-CR" sz="20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81648696"/>
                  </a:ext>
                </a:extLst>
              </a:tr>
              <a:tr h="469860">
                <a:tc>
                  <a:txBody>
                    <a:bodyPr/>
                    <a:lstStyle/>
                    <a:p>
                      <a:r>
                        <a:rPr lang="es-CR" sz="2000" b="1" dirty="0"/>
                        <a:t>Salud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2000" dirty="0"/>
                        <a:t>28%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2000" dirty="0"/>
                        <a:t>22%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2000" dirty="0"/>
                        <a:t>33%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400483521"/>
                  </a:ext>
                </a:extLst>
              </a:tr>
              <a:tr h="469860">
                <a:tc>
                  <a:txBody>
                    <a:bodyPr/>
                    <a:lstStyle/>
                    <a:p>
                      <a:r>
                        <a:rPr lang="es-CR" sz="2000" b="1" dirty="0"/>
                        <a:t>Educación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2000" dirty="0"/>
                        <a:t>28%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2000" dirty="0"/>
                        <a:t>24%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2000" dirty="0"/>
                        <a:t>32%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43755651"/>
                  </a:ext>
                </a:extLst>
              </a:tr>
              <a:tr h="469860">
                <a:tc>
                  <a:txBody>
                    <a:bodyPr/>
                    <a:lstStyle/>
                    <a:p>
                      <a:r>
                        <a:rPr lang="es-CR" sz="2000" b="1" dirty="0"/>
                        <a:t>Agua potable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2000" dirty="0"/>
                        <a:t>16%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2000" dirty="0"/>
                        <a:t>14%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2000" dirty="0"/>
                        <a:t>19%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87718898"/>
                  </a:ext>
                </a:extLst>
              </a:tr>
              <a:tr h="469860">
                <a:tc>
                  <a:txBody>
                    <a:bodyPr/>
                    <a:lstStyle/>
                    <a:p>
                      <a:r>
                        <a:rPr lang="es-CR" sz="2000" b="1" dirty="0"/>
                        <a:t>Electricidad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2000" dirty="0"/>
                        <a:t>16%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2000" dirty="0"/>
                        <a:t>13%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2000" dirty="0"/>
                        <a:t>18%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17595884"/>
                  </a:ext>
                </a:extLst>
              </a:tr>
              <a:tr h="469860">
                <a:tc>
                  <a:txBody>
                    <a:bodyPr/>
                    <a:lstStyle/>
                    <a:p>
                      <a:r>
                        <a:rPr lang="es-CR" sz="2000" b="1" dirty="0"/>
                        <a:t>Internet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2000" dirty="0"/>
                        <a:t>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2000" dirty="0"/>
                        <a:t>16%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2000" dirty="0"/>
                        <a:t>24%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94178324"/>
                  </a:ext>
                </a:extLst>
              </a:tr>
              <a:tr h="469860">
                <a:tc>
                  <a:txBody>
                    <a:bodyPr/>
                    <a:lstStyle/>
                    <a:p>
                      <a:r>
                        <a:rPr lang="es-CR" sz="2000" b="1" dirty="0"/>
                        <a:t>Transporte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2000" dirty="0"/>
                        <a:t>6%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2000" dirty="0"/>
                        <a:t>6%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2000" dirty="0"/>
                        <a:t>6%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22803753"/>
                  </a:ext>
                </a:extLst>
              </a:tr>
            </a:tbl>
          </a:graphicData>
        </a:graphic>
      </p:graphicFrame>
      <p:sp>
        <p:nvSpPr>
          <p:cNvPr id="15" name="Marcador de contenido 5">
            <a:extLst>
              <a:ext uri="{FF2B5EF4-FFF2-40B4-BE49-F238E27FC236}">
                <a16:creationId xmlns:a16="http://schemas.microsoft.com/office/drawing/2014/main" xmlns="" id="{96081649-BD05-49A0-AD41-0A57C70BEC06}"/>
              </a:ext>
            </a:extLst>
          </p:cNvPr>
          <p:cNvSpPr txBox="1">
            <a:spLocks/>
          </p:cNvSpPr>
          <p:nvPr/>
        </p:nvSpPr>
        <p:spPr>
          <a:xfrm>
            <a:off x="7290887" y="1987064"/>
            <a:ext cx="4136383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R" sz="2200" dirty="0"/>
              <a:t>Se denota una mayor dificultad para las mujeres en las diferentes áreas contempladas. </a:t>
            </a:r>
            <a:endParaRPr lang="es-CR" sz="2200" dirty="0" smtClean="0"/>
          </a:p>
          <a:p>
            <a:endParaRPr lang="es-CR" sz="2200" dirty="0"/>
          </a:p>
          <a:p>
            <a:pPr algn="just"/>
            <a:r>
              <a:rPr lang="es-CR" sz="2200" dirty="0"/>
              <a:t>En general las necesidades con mejores niveles de satisfacción son agua potable, electricidad internet y transporte. 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641505" y="6186887"/>
            <a:ext cx="1093059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1400" dirty="0"/>
              <a:t>Fuente: Umbral Político, IDESPO y Programa Sectores </a:t>
            </a:r>
            <a:r>
              <a:rPr lang="es-CR" sz="1400" dirty="0" smtClean="0"/>
              <a:t>Productivos </a:t>
            </a:r>
            <a:r>
              <a:rPr lang="es-CR" sz="1400" dirty="0"/>
              <a:t>y </a:t>
            </a:r>
            <a:r>
              <a:rPr lang="es-CR" sz="1400" dirty="0"/>
              <a:t>D</a:t>
            </a:r>
            <a:r>
              <a:rPr lang="es-CR" sz="1400" dirty="0" smtClean="0"/>
              <a:t>esarrollo</a:t>
            </a:r>
            <a:r>
              <a:rPr lang="es-CR" sz="1400" dirty="0"/>
              <a:t>, Escuela de Economía UNA. Encuesta: Percepciones de la población costarricense sobre implicaciones de la pandemia COVID-19 en diferentes aspectos socioeconómicos y ambientales. Noviembre 2020.</a:t>
            </a:r>
          </a:p>
          <a:p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333999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16">
            <a:extLst>
              <a:ext uri="{FF2B5EF4-FFF2-40B4-BE49-F238E27FC236}">
                <a16:creationId xmlns:a16="http://schemas.microsoft.com/office/drawing/2014/main" xmlns="" id="{E91DC736-0EF8-4F87-9146-EBF1D2EE4D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DCDA3384-34B9-0B46-BA17-790E718837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36513" b="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8" name="Rectangle 18">
            <a:extLst>
              <a:ext uri="{FF2B5EF4-FFF2-40B4-BE49-F238E27FC236}">
                <a16:creationId xmlns:a16="http://schemas.microsoft.com/office/drawing/2014/main" xmlns="" id="{097CD68E-23E3-4007-8847-CD0944C4F7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17DA3C02-1C66-4F4F-885E-D8484556E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767" y="1122363"/>
            <a:ext cx="4499811" cy="25352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dirty="0" err="1" smtClean="0"/>
              <a:t>Seguridad</a:t>
            </a:r>
            <a:r>
              <a:rPr lang="en-US" sz="4800" b="1" dirty="0" smtClean="0"/>
              <a:t> </a:t>
            </a:r>
            <a:r>
              <a:rPr lang="en-US" sz="4800" b="1" dirty="0"/>
              <a:t>Alimentaria</a:t>
            </a:r>
          </a:p>
        </p:txBody>
      </p:sp>
      <p:sp>
        <p:nvSpPr>
          <p:cNvPr id="30" name="Rectangle 22">
            <a:extLst>
              <a:ext uri="{FF2B5EF4-FFF2-40B4-BE49-F238E27FC236}">
                <a16:creationId xmlns:a16="http://schemas.microsoft.com/office/drawing/2014/main" xmlns="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2235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22">
            <a:extLst>
              <a:ext uri="{FF2B5EF4-FFF2-40B4-BE49-F238E27FC236}">
                <a16:creationId xmlns:a16="http://schemas.microsoft.com/office/drawing/2014/main" xmlns="" id="{94E4D846-3AFC-4F86-8C35-24B0542A26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499CC485-6FCD-ED4B-9159-9191544BB4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344" t="9091" r="17169" b="1"/>
          <a:stretch/>
        </p:blipFill>
        <p:spPr>
          <a:xfrm>
            <a:off x="0" y="0"/>
            <a:ext cx="8668512" cy="6857990"/>
          </a:xfrm>
          <a:prstGeom prst="rect">
            <a:avLst/>
          </a:prstGeom>
        </p:spPr>
      </p:pic>
      <p:sp>
        <p:nvSpPr>
          <p:cNvPr id="32" name="Rectangle 24">
            <a:extLst>
              <a:ext uri="{FF2B5EF4-FFF2-40B4-BE49-F238E27FC236}">
                <a16:creationId xmlns:a16="http://schemas.microsoft.com/office/drawing/2014/main" xmlns="" id="{284781B9-12CB-45C3-907A-9ED93FF72C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2435399" y="0"/>
            <a:ext cx="9756601" cy="6858000"/>
          </a:xfrm>
          <a:prstGeom prst="rect">
            <a:avLst/>
          </a:prstGeom>
          <a:gradFill>
            <a:gsLst>
              <a:gs pos="53000">
                <a:schemeClr val="bg1"/>
              </a:gs>
              <a:gs pos="35000">
                <a:schemeClr val="bg1">
                  <a:alpha val="76000"/>
                </a:schemeClr>
              </a:gs>
              <a:gs pos="19000">
                <a:schemeClr val="bg1">
                  <a:alpha val="4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Marcador de texto 4">
            <a:extLst>
              <a:ext uri="{FF2B5EF4-FFF2-40B4-BE49-F238E27FC236}">
                <a16:creationId xmlns:a16="http://schemas.microsoft.com/office/drawing/2014/main" xmlns="" id="{AE99F1FA-18B1-40B5-8EC9-FFA88062BEB1}"/>
              </a:ext>
            </a:extLst>
          </p:cNvPr>
          <p:cNvSpPr txBox="1">
            <a:spLocks/>
          </p:cNvSpPr>
          <p:nvPr/>
        </p:nvSpPr>
        <p:spPr>
          <a:xfrm>
            <a:off x="850232" y="297624"/>
            <a:ext cx="10723255" cy="8239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R" sz="2900" b="1" dirty="0">
                <a:latin typeface="+mj-lt"/>
                <a:ea typeface="+mj-ea"/>
                <a:cs typeface="+mj-cs"/>
              </a:rPr>
              <a:t>Distribución porcentual de personas que han tenido que disminuir su consumo de algunas cestas de productos alimenticios, noviembre 2020.</a:t>
            </a:r>
          </a:p>
          <a:p>
            <a:pPr marL="0" indent="0" algn="ctr">
              <a:buNone/>
            </a:pPr>
            <a:endParaRPr lang="es-CR" sz="3200" dirty="0"/>
          </a:p>
        </p:txBody>
      </p:sp>
      <p:sp>
        <p:nvSpPr>
          <p:cNvPr id="37" name="Rectángulo: esquinas redondeadas 36">
            <a:extLst>
              <a:ext uri="{FF2B5EF4-FFF2-40B4-BE49-F238E27FC236}">
                <a16:creationId xmlns:a16="http://schemas.microsoft.com/office/drawing/2014/main" xmlns="" id="{74D8CEC1-BEA6-486A-A2EF-1F147C46FC66}"/>
              </a:ext>
            </a:extLst>
          </p:cNvPr>
          <p:cNvSpPr/>
          <p:nvPr/>
        </p:nvSpPr>
        <p:spPr>
          <a:xfrm>
            <a:off x="8252705" y="2332503"/>
            <a:ext cx="3086619" cy="2664817"/>
          </a:xfrm>
          <a:prstGeom prst="roundRect">
            <a:avLst/>
          </a:prstGeom>
          <a:solidFill>
            <a:srgbClr val="009F9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sz="1600" dirty="0"/>
          </a:p>
          <a:p>
            <a:pPr algn="ctr"/>
            <a:r>
              <a:rPr lang="es-CR" sz="2000" dirty="0"/>
              <a:t>Además, 32% cuentan con una huerta o siembra de productos agrícolas (12% tenían una desde antes). </a:t>
            </a:r>
          </a:p>
          <a:p>
            <a:pPr algn="ctr"/>
            <a:endParaRPr lang="es-CR" sz="2000" dirty="0"/>
          </a:p>
        </p:txBody>
      </p:sp>
      <p:sp>
        <p:nvSpPr>
          <p:cNvPr id="38" name="Marcador de contenido 3">
            <a:extLst>
              <a:ext uri="{FF2B5EF4-FFF2-40B4-BE49-F238E27FC236}">
                <a16:creationId xmlns:a16="http://schemas.microsoft.com/office/drawing/2014/main" xmlns="" id="{48806731-3838-427F-924B-A29F92B585C5}"/>
              </a:ext>
            </a:extLst>
          </p:cNvPr>
          <p:cNvSpPr txBox="1">
            <a:spLocks/>
          </p:cNvSpPr>
          <p:nvPr/>
        </p:nvSpPr>
        <p:spPr>
          <a:xfrm>
            <a:off x="6592751" y="2794525"/>
            <a:ext cx="5183188" cy="20119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s-CR" dirty="0"/>
          </a:p>
        </p:txBody>
      </p:sp>
      <p:cxnSp>
        <p:nvCxnSpPr>
          <p:cNvPr id="40" name="Conector recto 39">
            <a:extLst>
              <a:ext uri="{FF2B5EF4-FFF2-40B4-BE49-F238E27FC236}">
                <a16:creationId xmlns:a16="http://schemas.microsoft.com/office/drawing/2014/main" xmlns="" id="{4ECAAD17-8675-4A0C-9E99-89AA73260F8F}"/>
              </a:ext>
            </a:extLst>
          </p:cNvPr>
          <p:cNvCxnSpPr>
            <a:cxnSpLocks/>
          </p:cNvCxnSpPr>
          <p:nvPr/>
        </p:nvCxnSpPr>
        <p:spPr>
          <a:xfrm>
            <a:off x="2444807" y="2436912"/>
            <a:ext cx="667599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cto 40">
            <a:extLst>
              <a:ext uri="{FF2B5EF4-FFF2-40B4-BE49-F238E27FC236}">
                <a16:creationId xmlns:a16="http://schemas.microsoft.com/office/drawing/2014/main" xmlns="" id="{1ADB2603-39B0-4E96-ADCE-DBBA7915BCF0}"/>
              </a:ext>
            </a:extLst>
          </p:cNvPr>
          <p:cNvCxnSpPr>
            <a:cxnSpLocks/>
          </p:cNvCxnSpPr>
          <p:nvPr/>
        </p:nvCxnSpPr>
        <p:spPr>
          <a:xfrm>
            <a:off x="2444807" y="3028491"/>
            <a:ext cx="667599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41">
            <a:extLst>
              <a:ext uri="{FF2B5EF4-FFF2-40B4-BE49-F238E27FC236}">
                <a16:creationId xmlns:a16="http://schemas.microsoft.com/office/drawing/2014/main" xmlns="" id="{EBF3F831-ADBD-46AD-AE7D-8F0192CE88EB}"/>
              </a:ext>
            </a:extLst>
          </p:cNvPr>
          <p:cNvCxnSpPr>
            <a:cxnSpLocks/>
          </p:cNvCxnSpPr>
          <p:nvPr/>
        </p:nvCxnSpPr>
        <p:spPr>
          <a:xfrm>
            <a:off x="2444807" y="3540655"/>
            <a:ext cx="667599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3" name="Marcador de contenido 5">
            <a:extLst>
              <a:ext uri="{FF2B5EF4-FFF2-40B4-BE49-F238E27FC236}">
                <a16:creationId xmlns:a16="http://schemas.microsoft.com/office/drawing/2014/main" xmlns="" id="{BAFE054E-0EE3-4400-8F9D-8ACA1E56B9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3636568"/>
              </p:ext>
            </p:extLst>
          </p:nvPr>
        </p:nvGraphicFramePr>
        <p:xfrm>
          <a:off x="300595" y="1596202"/>
          <a:ext cx="6986650" cy="4362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9" name="Elipse 38">
            <a:extLst>
              <a:ext uri="{FF2B5EF4-FFF2-40B4-BE49-F238E27FC236}">
                <a16:creationId xmlns:a16="http://schemas.microsoft.com/office/drawing/2014/main" xmlns="" id="{F7542488-2877-453F-8001-EE32EB83BC34}"/>
              </a:ext>
            </a:extLst>
          </p:cNvPr>
          <p:cNvSpPr/>
          <p:nvPr/>
        </p:nvSpPr>
        <p:spPr>
          <a:xfrm>
            <a:off x="6491040" y="1807586"/>
            <a:ext cx="760288" cy="698642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20" name="CuadroTexto 19"/>
          <p:cNvSpPr txBox="1"/>
          <p:nvPr/>
        </p:nvSpPr>
        <p:spPr>
          <a:xfrm>
            <a:off x="641505" y="6186887"/>
            <a:ext cx="1093059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1400" dirty="0"/>
              <a:t>Fuente: Umbral Político, IDESPO y Programa Sectores </a:t>
            </a:r>
            <a:r>
              <a:rPr lang="es-CR" sz="1400" dirty="0" smtClean="0"/>
              <a:t>Productivos </a:t>
            </a:r>
            <a:r>
              <a:rPr lang="es-CR" sz="1400" dirty="0"/>
              <a:t>y </a:t>
            </a:r>
            <a:r>
              <a:rPr lang="es-CR" sz="1400" dirty="0"/>
              <a:t>D</a:t>
            </a:r>
            <a:r>
              <a:rPr lang="es-CR" sz="1400" dirty="0" smtClean="0"/>
              <a:t>esarrollo</a:t>
            </a:r>
            <a:r>
              <a:rPr lang="es-CR" sz="1400" dirty="0"/>
              <a:t>, Escuela de Economía UNA. Encuesta: Percepciones de la población costarricense sobre implicaciones de la pandemia COVID-19 en diferentes aspectos socioeconómicos y ambientales. Noviembre 2020.</a:t>
            </a:r>
          </a:p>
          <a:p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3242026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8">
            <a:extLst>
              <a:ext uri="{FF2B5EF4-FFF2-40B4-BE49-F238E27FC236}">
                <a16:creationId xmlns:a16="http://schemas.microsoft.com/office/drawing/2014/main" xmlns="" id="{8FC9BE17-9A7B-462D-AE50-3D87773873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499CC485-6FCD-ED4B-9159-9191544BB4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091" r="36513" b="1"/>
          <a:stretch/>
        </p:blipFill>
        <p:spPr>
          <a:xfrm>
            <a:off x="3506124" y="-23705"/>
            <a:ext cx="8668512" cy="68579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3EBE8569-6AEC-4B8C-8D53-2DE337CDBA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7A5F0580-5EE9-419F-96EE-B6529EF6E7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Marcador de texto 4">
            <a:extLst>
              <a:ext uri="{FF2B5EF4-FFF2-40B4-BE49-F238E27FC236}">
                <a16:creationId xmlns:a16="http://schemas.microsoft.com/office/drawing/2014/main" xmlns="" id="{351CE5F4-EA38-47D4-941D-4CFC20B28084}"/>
              </a:ext>
            </a:extLst>
          </p:cNvPr>
          <p:cNvSpPr txBox="1">
            <a:spLocks/>
          </p:cNvSpPr>
          <p:nvPr/>
        </p:nvSpPr>
        <p:spPr>
          <a:xfrm>
            <a:off x="699135" y="253010"/>
            <a:ext cx="10673821" cy="8924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R" sz="2900" b="1" dirty="0">
                <a:latin typeface="+mj-lt"/>
                <a:ea typeface="+mj-ea"/>
                <a:cs typeface="+mj-cs"/>
              </a:rPr>
              <a:t>Proporción del origen de las ayudas que han beneficiado a las personas que han requerido soporte para satisfacer necesidades de alimentación, noviembre 2020. 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xmlns="" id="{FB4901B5-FFAF-4794-93FC-FDA74109D877}"/>
              </a:ext>
            </a:extLst>
          </p:cNvPr>
          <p:cNvSpPr/>
          <p:nvPr/>
        </p:nvSpPr>
        <p:spPr>
          <a:xfrm>
            <a:off x="254833" y="2203554"/>
            <a:ext cx="3627619" cy="5039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graphicFrame>
        <p:nvGraphicFramePr>
          <p:cNvPr id="28" name="Marcador de contenido 13">
            <a:extLst>
              <a:ext uri="{FF2B5EF4-FFF2-40B4-BE49-F238E27FC236}">
                <a16:creationId xmlns:a16="http://schemas.microsoft.com/office/drawing/2014/main" xmlns="" id="{E9F3C899-9137-4DA4-9942-89C0E9E75D8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5447246"/>
              </p:ext>
            </p:extLst>
          </p:nvPr>
        </p:nvGraphicFramePr>
        <p:xfrm>
          <a:off x="438257" y="1700462"/>
          <a:ext cx="8271122" cy="4478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Rectángulo: esquinas redondeadas 36">
            <a:extLst>
              <a:ext uri="{FF2B5EF4-FFF2-40B4-BE49-F238E27FC236}">
                <a16:creationId xmlns:a16="http://schemas.microsoft.com/office/drawing/2014/main" xmlns="" id="{74D8CEC1-BEA6-486A-A2EF-1F147C46FC66}"/>
              </a:ext>
            </a:extLst>
          </p:cNvPr>
          <p:cNvSpPr/>
          <p:nvPr/>
        </p:nvSpPr>
        <p:spPr>
          <a:xfrm>
            <a:off x="8719392" y="1849320"/>
            <a:ext cx="3258888" cy="329498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2200" i="1" dirty="0">
                <a:solidFill>
                  <a:srgbClr val="004442"/>
                </a:solidFill>
              </a:rPr>
              <a:t>Se denota un rol importante de las instituciones públicas en la provisión de alimentos para las familias con dificultades de la población encuestada. </a:t>
            </a:r>
            <a:endParaRPr lang="es-CR" sz="2200" i="1" dirty="0">
              <a:solidFill>
                <a:srgbClr val="004442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641505" y="6186887"/>
            <a:ext cx="1093059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1400" dirty="0"/>
              <a:t>Fuente: Umbral Político, IDESPO y Programa Sectores </a:t>
            </a:r>
            <a:r>
              <a:rPr lang="es-CR" sz="1400" dirty="0" smtClean="0"/>
              <a:t>Productivos </a:t>
            </a:r>
            <a:r>
              <a:rPr lang="es-CR" sz="1400" dirty="0"/>
              <a:t>y </a:t>
            </a:r>
            <a:r>
              <a:rPr lang="es-CR" sz="1400" dirty="0"/>
              <a:t>D</a:t>
            </a:r>
            <a:r>
              <a:rPr lang="es-CR" sz="1400" dirty="0" smtClean="0"/>
              <a:t>esarrollo</a:t>
            </a:r>
            <a:r>
              <a:rPr lang="es-CR" sz="1400" dirty="0"/>
              <a:t>, Escuela de Economía UNA. Encuesta: Percepciones de la población costarricense sobre implicaciones de la pandemia COVID-19 en diferentes aspectos socioeconómicos y ambientales. Noviembre 2020.</a:t>
            </a:r>
          </a:p>
          <a:p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3474463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xmlns="" id="{E91DC736-0EF8-4F87-9146-EBF1D2EE4D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DCDA3384-34B9-0B46-BA17-790E718837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36513" b="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097CD68E-23E3-4007-8847-CD0944C4F7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17DA3C02-1C66-4F4F-885E-D8484556E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29" y="1435184"/>
            <a:ext cx="4023360" cy="25352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CR" sz="4800" b="1" dirty="0" smtClean="0"/>
              <a:t>Cuidados</a:t>
            </a:r>
            <a:endParaRPr lang="es-CR" sz="4800" b="1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872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499CC485-6FCD-ED4B-9159-9191544BB4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36513" b="1"/>
          <a:stretch/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xmlns="" id="{8008E46D-1D44-45C0-B64B-2A12E52241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99075859"/>
              </p:ext>
            </p:extLst>
          </p:nvPr>
        </p:nvGraphicFramePr>
        <p:xfrm>
          <a:off x="705853" y="2299641"/>
          <a:ext cx="7218947" cy="3666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4EBF09F9-5744-45BF-8400-32D0CFDB04F4}"/>
              </a:ext>
            </a:extLst>
          </p:cNvPr>
          <p:cNvSpPr txBox="1"/>
          <p:nvPr/>
        </p:nvSpPr>
        <p:spPr>
          <a:xfrm>
            <a:off x="657726" y="301489"/>
            <a:ext cx="10876548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R" sz="2900" b="1" dirty="0">
                <a:latin typeface="+mj-lt"/>
                <a:ea typeface="+mj-ea"/>
                <a:cs typeface="+mj-cs"/>
              </a:rPr>
              <a:t>Distribución porcentual por grupo de edad de mujeres encuestadas que consideran que el tiempo dedicado a las tareas del hogar durante la pandemia Covid-19 se ha modificado</a:t>
            </a:r>
            <a:r>
              <a:rPr lang="es-ES" sz="2900" b="1" dirty="0">
                <a:latin typeface="+mj-lt"/>
                <a:ea typeface="+mj-ea"/>
                <a:cs typeface="+mj-cs"/>
              </a:rPr>
              <a:t>. </a:t>
            </a:r>
            <a:r>
              <a:rPr lang="es-CR" sz="2900" b="1" dirty="0">
                <a:latin typeface="+mj-lt"/>
                <a:ea typeface="+mj-ea"/>
                <a:cs typeface="+mj-cs"/>
              </a:rPr>
              <a:t>Noviembre, 2020 (n=319)</a:t>
            </a:r>
            <a:endParaRPr lang="es-ES" sz="2900" b="1" dirty="0">
              <a:latin typeface="+mj-lt"/>
              <a:ea typeface="+mj-ea"/>
              <a:cs typeface="+mj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A2659004-BC06-4104-BDAE-84664CED92DC}"/>
              </a:ext>
            </a:extLst>
          </p:cNvPr>
          <p:cNvSpPr txBox="1"/>
          <p:nvPr/>
        </p:nvSpPr>
        <p:spPr>
          <a:xfrm>
            <a:off x="8117305" y="2956212"/>
            <a:ext cx="36134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2400" i="1" dirty="0"/>
              <a:t>Durante la pandemia, las mujeres en los 18 y los 49 años de edad percibieron que el tiempo dedicado a las tareas </a:t>
            </a:r>
            <a:r>
              <a:rPr lang="es-CR" sz="2400" i="1" dirty="0" smtClean="0"/>
              <a:t>del hogar </a:t>
            </a:r>
            <a:r>
              <a:rPr lang="es-CR" sz="2400" i="1" dirty="0"/>
              <a:t>aumentó.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641505" y="6186887"/>
            <a:ext cx="1093059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1400" dirty="0"/>
              <a:t>Fuente: Umbral Político, IDESPO y Programa Sectores </a:t>
            </a:r>
            <a:r>
              <a:rPr lang="es-CR" sz="1400" dirty="0" smtClean="0"/>
              <a:t>Productivos </a:t>
            </a:r>
            <a:r>
              <a:rPr lang="es-CR" sz="1400" dirty="0"/>
              <a:t>y </a:t>
            </a:r>
            <a:r>
              <a:rPr lang="es-CR" sz="1400" dirty="0"/>
              <a:t>D</a:t>
            </a:r>
            <a:r>
              <a:rPr lang="es-CR" sz="1400" dirty="0" smtClean="0"/>
              <a:t>esarrollo</a:t>
            </a:r>
            <a:r>
              <a:rPr lang="es-CR" sz="1400" dirty="0"/>
              <a:t>, Escuela de Economía UNA. Encuesta: Percepciones de la población costarricense sobre implicaciones de la pandemia COVID-19 en diferentes aspectos socioeconómicos y ambientales. Noviembre 2020.</a:t>
            </a:r>
          </a:p>
          <a:p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2568227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499CC485-6FCD-ED4B-9159-9191544BB4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36513" b="1"/>
          <a:stretch/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4EBF09F9-5744-45BF-8400-32D0CFDB04F4}"/>
              </a:ext>
            </a:extLst>
          </p:cNvPr>
          <p:cNvSpPr txBox="1"/>
          <p:nvPr/>
        </p:nvSpPr>
        <p:spPr>
          <a:xfrm>
            <a:off x="577516" y="301489"/>
            <a:ext cx="1089259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R" sz="2900" b="1" dirty="0">
                <a:latin typeface="+mj-lt"/>
                <a:ea typeface="+mj-ea"/>
                <a:cs typeface="+mj-cs"/>
              </a:rPr>
              <a:t>Distribución porcentual por grupo de edad de hombres encuestados que consideran que el tiempo dedicado a las tareas del hogar durante la pandemia Covid-19 se ha modificado</a:t>
            </a:r>
            <a:r>
              <a:rPr lang="es-ES" sz="2900" b="1" dirty="0">
                <a:latin typeface="+mj-lt"/>
                <a:ea typeface="+mj-ea"/>
                <a:cs typeface="+mj-cs"/>
              </a:rPr>
              <a:t>. </a:t>
            </a:r>
            <a:r>
              <a:rPr lang="es-CR" sz="2900" b="1" dirty="0">
                <a:latin typeface="+mj-lt"/>
                <a:ea typeface="+mj-ea"/>
                <a:cs typeface="+mj-cs"/>
              </a:rPr>
              <a:t>Noviembre, 2020 (n=319)</a:t>
            </a:r>
            <a:endParaRPr lang="es-ES" sz="2900" b="1" dirty="0">
              <a:latin typeface="+mj-lt"/>
              <a:ea typeface="+mj-ea"/>
              <a:cs typeface="+mj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A2659004-BC06-4104-BDAE-84664CED92DC}"/>
              </a:ext>
            </a:extLst>
          </p:cNvPr>
          <p:cNvSpPr txBox="1"/>
          <p:nvPr/>
        </p:nvSpPr>
        <p:spPr>
          <a:xfrm>
            <a:off x="403617" y="2521059"/>
            <a:ext cx="35266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2800" i="1" dirty="0"/>
              <a:t>Durante la pandemia, los hombres </a:t>
            </a:r>
            <a:endParaRPr lang="es-CR" sz="2800" i="1" dirty="0" smtClean="0"/>
          </a:p>
          <a:p>
            <a:pPr algn="ctr"/>
            <a:r>
              <a:rPr lang="es-CR" sz="2800" i="1" dirty="0"/>
              <a:t>t</a:t>
            </a:r>
            <a:r>
              <a:rPr lang="es-CR" sz="2800" i="1" dirty="0" smtClean="0"/>
              <a:t>ambién percibieron </a:t>
            </a:r>
            <a:r>
              <a:rPr lang="es-CR" sz="2800" i="1" dirty="0"/>
              <a:t>un cambio en el tiempo </a:t>
            </a:r>
            <a:r>
              <a:rPr lang="es-CR" sz="2800" i="1" dirty="0" smtClean="0"/>
              <a:t>dedicado </a:t>
            </a:r>
            <a:r>
              <a:rPr lang="es-CR" sz="2800" i="1" dirty="0"/>
              <a:t>a las tareas del hogar. 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xmlns="" id="{131D24D1-21BE-4CEE-8182-DA6AB25E32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5752157"/>
              </p:ext>
            </p:extLst>
          </p:nvPr>
        </p:nvGraphicFramePr>
        <p:xfrm>
          <a:off x="4333933" y="2261937"/>
          <a:ext cx="7585351" cy="3900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CuadroTexto 9"/>
          <p:cNvSpPr txBox="1"/>
          <p:nvPr/>
        </p:nvSpPr>
        <p:spPr>
          <a:xfrm>
            <a:off x="641505" y="6186887"/>
            <a:ext cx="1093059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1400" dirty="0"/>
              <a:t>Fuente: Umbral Político, IDESPO y Programa Sectores </a:t>
            </a:r>
            <a:r>
              <a:rPr lang="es-CR" sz="1400" dirty="0" smtClean="0"/>
              <a:t>Productivos </a:t>
            </a:r>
            <a:r>
              <a:rPr lang="es-CR" sz="1400" dirty="0"/>
              <a:t>y </a:t>
            </a:r>
            <a:r>
              <a:rPr lang="es-CR" sz="1400" dirty="0"/>
              <a:t>D</a:t>
            </a:r>
            <a:r>
              <a:rPr lang="es-CR" sz="1400" dirty="0" smtClean="0"/>
              <a:t>esarrollo</a:t>
            </a:r>
            <a:r>
              <a:rPr lang="es-CR" sz="1400" dirty="0"/>
              <a:t>, Escuela de Economía UNA. Encuesta: Percepciones de la población costarricense sobre implicaciones de la pandemia COVID-19 en diferentes aspectos socioeconómicos y ambientales. Noviembre 2020.</a:t>
            </a:r>
          </a:p>
          <a:p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2017172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xmlns="" id="{E91DC736-0EF8-4F87-9146-EBF1D2EE4D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DCDA3384-34B9-0B46-BA17-790E718837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36513" b="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097CD68E-23E3-4007-8847-CD0944C4F7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17DA3C02-1C66-4F4F-885E-D8484556E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4262" y="1221028"/>
            <a:ext cx="5694210" cy="77807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CR" sz="4000" b="1" dirty="0" smtClean="0"/>
              <a:t>Objetivo de la Encuesta</a:t>
            </a:r>
            <a:endParaRPr lang="es-CR" sz="4000" b="1" dirty="0"/>
          </a:p>
        </p:txBody>
      </p:sp>
      <p:sp>
        <p:nvSpPr>
          <p:cNvPr id="3" name="CuadroTexto 2"/>
          <p:cNvSpPr txBox="1"/>
          <p:nvPr/>
        </p:nvSpPr>
        <p:spPr>
          <a:xfrm>
            <a:off x="1184262" y="2388151"/>
            <a:ext cx="759879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R" sz="2800" dirty="0" smtClean="0"/>
              <a:t>Estudiar las percepciones de la población costarricense acerca de las implicaciones de la pandemia por COVID-19, en diferentes aspectos socioeconómicos y ambientales</a:t>
            </a:r>
            <a:endParaRPr lang="es-CR" sz="2800" dirty="0"/>
          </a:p>
        </p:txBody>
      </p:sp>
    </p:spTree>
    <p:extLst>
      <p:ext uri="{BB962C8B-B14F-4D97-AF65-F5344CB8AC3E}">
        <p14:creationId xmlns:p14="http://schemas.microsoft.com/office/powerpoint/2010/main" val="61642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DCDA3384-34B9-0B46-BA17-790E718837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1"/>
          <a:stretch/>
        </p:blipFill>
        <p:spPr>
          <a:xfrm>
            <a:off x="0" y="29981"/>
            <a:ext cx="12265572" cy="6858000"/>
          </a:xfrm>
          <a:prstGeom prst="rect">
            <a:avLst/>
          </a:prstGeom>
        </p:spPr>
      </p:pic>
      <p:sp>
        <p:nvSpPr>
          <p:cNvPr id="11" name="Título 10">
            <a:extLst>
              <a:ext uri="{FF2B5EF4-FFF2-40B4-BE49-F238E27FC236}">
                <a16:creationId xmlns:a16="http://schemas.microsoft.com/office/drawing/2014/main" xmlns="" id="{49DC185F-08C3-41EF-B104-2695CA54D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764" y="383487"/>
            <a:ext cx="11832236" cy="1047043"/>
          </a:xfrm>
        </p:spPr>
        <p:txBody>
          <a:bodyPr>
            <a:noAutofit/>
          </a:bodyPr>
          <a:lstStyle/>
          <a:p>
            <a:pPr algn="ctr" eaLnBrk="0" fontAlgn="base" hangingPunct="0">
              <a:spcAft>
                <a:spcPct val="0"/>
              </a:spcAft>
            </a:pPr>
            <a:r>
              <a:rPr lang="es-CR" sz="2900" b="1" dirty="0"/>
              <a:t>Percepción de las personas encuestadas por sexo con respecto al tiempo que dedican mayoritariamente a ciertas actividades domésticas durante la pandemia, por grupo de edad Noviembre, 2020 (n=319).</a:t>
            </a:r>
          </a:p>
        </p:txBody>
      </p:sp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xmlns="" id="{FC52A85F-E98D-4869-993F-60072D355E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9914261"/>
              </p:ext>
            </p:extLst>
          </p:nvPr>
        </p:nvGraphicFramePr>
        <p:xfrm>
          <a:off x="578013" y="1764632"/>
          <a:ext cx="11164807" cy="4020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641505" y="6186887"/>
            <a:ext cx="1093059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1400" dirty="0"/>
              <a:t>Fuente: Umbral Político, IDESPO y Programa Sectores </a:t>
            </a:r>
            <a:r>
              <a:rPr lang="es-CR" sz="1400" dirty="0" smtClean="0"/>
              <a:t>Productivos </a:t>
            </a:r>
            <a:r>
              <a:rPr lang="es-CR" sz="1400" dirty="0"/>
              <a:t>y </a:t>
            </a:r>
            <a:r>
              <a:rPr lang="es-CR" sz="1400" dirty="0"/>
              <a:t>D</a:t>
            </a:r>
            <a:r>
              <a:rPr lang="es-CR" sz="1400" dirty="0" smtClean="0"/>
              <a:t>esarrollo</a:t>
            </a:r>
            <a:r>
              <a:rPr lang="es-CR" sz="1400" dirty="0"/>
              <a:t>, Escuela de Economía UNA. Encuesta: Percepciones de la población costarricense sobre implicaciones de la pandemia COVID-19 en diferentes aspectos socioeconómicos y ambientales. Noviembre 2020.</a:t>
            </a:r>
          </a:p>
          <a:p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360209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DCDA3384-34B9-0B46-BA17-790E718837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1"/>
          <a:stretch/>
        </p:blipFill>
        <p:spPr>
          <a:xfrm>
            <a:off x="-73572" y="0"/>
            <a:ext cx="12265572" cy="6858000"/>
          </a:xfrm>
          <a:prstGeom prst="rect">
            <a:avLst/>
          </a:prstGeom>
        </p:spPr>
      </p:pic>
      <p:sp>
        <p:nvSpPr>
          <p:cNvPr id="11" name="Título 10">
            <a:extLst>
              <a:ext uri="{FF2B5EF4-FFF2-40B4-BE49-F238E27FC236}">
                <a16:creationId xmlns:a16="http://schemas.microsoft.com/office/drawing/2014/main" xmlns="" id="{49DC185F-08C3-41EF-B104-2695CA54D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012" y="325034"/>
            <a:ext cx="11132726" cy="1047043"/>
          </a:xfrm>
        </p:spPr>
        <p:txBody>
          <a:bodyPr>
            <a:noAutofit/>
          </a:bodyPr>
          <a:lstStyle/>
          <a:p>
            <a:pPr algn="ctr" eaLnBrk="0" fontAlgn="base" hangingPunct="0">
              <a:spcAft>
                <a:spcPct val="0"/>
              </a:spcAft>
            </a:pPr>
            <a:r>
              <a:rPr lang="es-CR" sz="2900" b="1" dirty="0"/>
              <a:t>Percepción de las personas encuestadas con respecto al tiempo que dedican a ciertas actividades de esparcimiento durante la pandemia, por grupo de edad Noviembre, 2020 (n=319).</a:t>
            </a:r>
          </a:p>
        </p:txBody>
      </p:sp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xmlns="" id="{FC52A85F-E98D-4869-993F-60072D355E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05758352"/>
              </p:ext>
            </p:extLst>
          </p:nvPr>
        </p:nvGraphicFramePr>
        <p:xfrm>
          <a:off x="578012" y="1697112"/>
          <a:ext cx="11132725" cy="4286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641505" y="6186887"/>
            <a:ext cx="1093059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1400" dirty="0"/>
              <a:t>Fuente: Umbral Político, IDESPO y Programa Sectores </a:t>
            </a:r>
            <a:r>
              <a:rPr lang="es-CR" sz="1400" dirty="0" smtClean="0"/>
              <a:t>Productivos </a:t>
            </a:r>
            <a:r>
              <a:rPr lang="es-CR" sz="1400" dirty="0"/>
              <a:t>y </a:t>
            </a:r>
            <a:r>
              <a:rPr lang="es-CR" sz="1400" dirty="0"/>
              <a:t>D</a:t>
            </a:r>
            <a:r>
              <a:rPr lang="es-CR" sz="1400" dirty="0" smtClean="0"/>
              <a:t>esarrollo</a:t>
            </a:r>
            <a:r>
              <a:rPr lang="es-CR" sz="1400" dirty="0"/>
              <a:t>, Escuela de Economía UNA. Encuesta: Percepciones de la población costarricense sobre implicaciones de la pandemia COVID-19 en diferentes aspectos socioeconómicos y ambientales. Noviembre 2020.</a:t>
            </a:r>
          </a:p>
          <a:p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76253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DCDA3384-34B9-0B46-BA17-790E718837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1"/>
          <a:stretch/>
        </p:blipFill>
        <p:spPr>
          <a:xfrm>
            <a:off x="-73572" y="0"/>
            <a:ext cx="12265572" cy="6858000"/>
          </a:xfrm>
          <a:prstGeom prst="rect">
            <a:avLst/>
          </a:prstGeom>
        </p:spPr>
      </p:pic>
      <p:sp>
        <p:nvSpPr>
          <p:cNvPr id="11" name="Título 10">
            <a:extLst>
              <a:ext uri="{FF2B5EF4-FFF2-40B4-BE49-F238E27FC236}">
                <a16:creationId xmlns:a16="http://schemas.microsoft.com/office/drawing/2014/main" xmlns="" id="{49DC185F-08C3-41EF-B104-2695CA54D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062" y="450596"/>
            <a:ext cx="10443411" cy="1047043"/>
          </a:xfrm>
        </p:spPr>
        <p:txBody>
          <a:bodyPr>
            <a:noAutofit/>
          </a:bodyPr>
          <a:lstStyle/>
          <a:p>
            <a:pPr algn="ctr"/>
            <a:r>
              <a:rPr lang="es-CR" sz="2900" b="1" dirty="0"/>
              <a:t>Percepción de personas encuestadas sobre su nivel de acuerdo con que las mujeres sean las principales responsables de las tareas domésticas y de cuidado en la familia</a:t>
            </a:r>
            <a:r>
              <a:rPr lang="es-ES" sz="2900" b="1" dirty="0"/>
              <a:t>. </a:t>
            </a:r>
            <a:r>
              <a:rPr lang="es-CR" sz="2900" b="1" dirty="0"/>
              <a:t>Noviembre, 2020 (n=319)</a:t>
            </a:r>
            <a:endParaRPr lang="es-ES" sz="2900" b="1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290B2D95-6EEA-48C9-8707-FC0A4330AE32}"/>
              </a:ext>
            </a:extLst>
          </p:cNvPr>
          <p:cNvSpPr txBox="1"/>
          <p:nvPr/>
        </p:nvSpPr>
        <p:spPr>
          <a:xfrm>
            <a:off x="5954024" y="2386565"/>
            <a:ext cx="501877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2800" i="1" dirty="0"/>
              <a:t>La mayoría de personas encuestadas indican estar muy en desacuerdo con que las mujeres sean las principales responsables de realizar las tareas domésticas y de cuidado en la familia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851253" y="2386565"/>
            <a:ext cx="43083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7200" b="1" dirty="0" smtClean="0">
                <a:solidFill>
                  <a:srgbClr val="004442"/>
                </a:solidFill>
              </a:rPr>
              <a:t>63,4%</a:t>
            </a:r>
            <a:endParaRPr lang="es-CR" sz="3600" b="1" dirty="0">
              <a:solidFill>
                <a:srgbClr val="004442"/>
              </a:solidFill>
            </a:endParaRPr>
          </a:p>
          <a:p>
            <a:pPr algn="ctr"/>
            <a:r>
              <a:rPr lang="es-CR" sz="3600" b="1" dirty="0" smtClean="0">
                <a:solidFill>
                  <a:srgbClr val="004442"/>
                </a:solidFill>
              </a:rPr>
              <a:t>Algo en desacuerdo / Muy en desacuerdo</a:t>
            </a:r>
            <a:endParaRPr lang="es-CR" sz="3600" b="1" dirty="0">
              <a:solidFill>
                <a:srgbClr val="004442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641505" y="6186887"/>
            <a:ext cx="1093059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1400" dirty="0"/>
              <a:t>Fuente: Umbral Político, IDESPO y Programa Sectores </a:t>
            </a:r>
            <a:r>
              <a:rPr lang="es-CR" sz="1400" dirty="0" smtClean="0"/>
              <a:t>Productivos </a:t>
            </a:r>
            <a:r>
              <a:rPr lang="es-CR" sz="1400" dirty="0"/>
              <a:t>y </a:t>
            </a:r>
            <a:r>
              <a:rPr lang="es-CR" sz="1400" dirty="0"/>
              <a:t>D</a:t>
            </a:r>
            <a:r>
              <a:rPr lang="es-CR" sz="1400" dirty="0" smtClean="0"/>
              <a:t>esarrollo</a:t>
            </a:r>
            <a:r>
              <a:rPr lang="es-CR" sz="1400" dirty="0"/>
              <a:t>, Escuela de Economía UNA. Encuesta: Percepciones de la población costarricense sobre implicaciones de la pandemia COVID-19 en diferentes aspectos socioeconómicos y ambientales. Noviembre 2020.</a:t>
            </a:r>
          </a:p>
          <a:p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421365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xmlns="" id="{E91DC736-0EF8-4F87-9146-EBF1D2EE4D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DCDA3384-34B9-0B46-BA17-790E718837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36513" b="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097CD68E-23E3-4007-8847-CD0944C4F7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17DA3C02-1C66-4F4F-885E-D8484556E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29" y="2254128"/>
            <a:ext cx="4023360" cy="184799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dirty="0" err="1" smtClean="0"/>
              <a:t>Ambiente</a:t>
            </a:r>
            <a:endParaRPr lang="en-US" sz="4800" b="1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940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499CC485-6FCD-ED4B-9159-9191544BB4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779" b="1"/>
          <a:stretch/>
        </p:blipFill>
        <p:spPr>
          <a:xfrm>
            <a:off x="-1" y="0"/>
            <a:ext cx="12192000" cy="6857990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xmlns="" id="{31318B63-02CB-42F1-ADB9-28433F4817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102" y="533667"/>
            <a:ext cx="10584222" cy="1985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CR" altLang="es-CR" sz="2900" b="1" dirty="0" smtClean="0">
                <a:latin typeface="+mj-lt"/>
                <a:ea typeface="+mj-ea"/>
                <a:cs typeface="+mj-cs"/>
              </a:rPr>
              <a:t>Distribución </a:t>
            </a:r>
            <a:r>
              <a:rPr lang="es-CR" altLang="es-CR" sz="2900" b="1" dirty="0">
                <a:latin typeface="+mj-lt"/>
                <a:ea typeface="+mj-ea"/>
                <a:cs typeface="+mj-cs"/>
              </a:rPr>
              <a:t>porcentual de la población entrevistada respecto de los cambios en la forma en la que desecha la basura. </a:t>
            </a:r>
            <a:r>
              <a:rPr lang="es-CR" altLang="es-CR" sz="2900" b="1" dirty="0">
                <a:latin typeface="+mj-lt"/>
                <a:ea typeface="+mj-ea"/>
                <a:cs typeface="+mj-cs"/>
              </a:rPr>
              <a:t>Noviembre, 2020 (n=608)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R" altLang="es-CR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707D1765-79C8-41E8-B3CE-5B04FD2AB194}"/>
              </a:ext>
            </a:extLst>
          </p:cNvPr>
          <p:cNvSpPr/>
          <p:nvPr/>
        </p:nvSpPr>
        <p:spPr>
          <a:xfrm>
            <a:off x="2113613" y="3162925"/>
            <a:ext cx="1323278" cy="266075"/>
          </a:xfrm>
          <a:prstGeom prst="rect">
            <a:avLst/>
          </a:prstGeom>
          <a:solidFill>
            <a:srgbClr val="E7F4EE"/>
          </a:solidFill>
          <a:ln>
            <a:solidFill>
              <a:srgbClr val="E7F4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xmlns="" id="{B714957B-A688-4B99-AC75-22F0C01D33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24845"/>
              </p:ext>
            </p:extLst>
          </p:nvPr>
        </p:nvGraphicFramePr>
        <p:xfrm>
          <a:off x="105786" y="1874728"/>
          <a:ext cx="6704088" cy="40683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96F8A023-0015-462E-A39E-B6E50D463E1C}"/>
              </a:ext>
            </a:extLst>
          </p:cNvPr>
          <p:cNvSpPr txBox="1"/>
          <p:nvPr/>
        </p:nvSpPr>
        <p:spPr>
          <a:xfrm>
            <a:off x="7146758" y="2642715"/>
            <a:ext cx="439058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2400" i="1" dirty="0"/>
              <a:t>Durante la pandemia, la mayor proporción de la población </a:t>
            </a:r>
            <a:r>
              <a:rPr lang="es-CR" sz="2400" b="1" i="1" u="sng" dirty="0"/>
              <a:t>no</a:t>
            </a:r>
            <a:r>
              <a:rPr lang="es-CR" sz="2400" i="1" dirty="0"/>
              <a:t> cambió su forma de desechar la basura.</a:t>
            </a:r>
            <a:br>
              <a:rPr lang="es-CR" sz="2400" i="1" dirty="0"/>
            </a:br>
            <a:r>
              <a:rPr lang="es-CR" sz="2400" i="1" dirty="0"/>
              <a:t/>
            </a:r>
            <a:br>
              <a:rPr lang="es-CR" sz="2400" i="1" dirty="0"/>
            </a:br>
            <a:r>
              <a:rPr lang="es-CR" sz="2400" i="1" dirty="0"/>
              <a:t>La población con edad entre los 18 y 34 años fue la que más cambió.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641505" y="6186887"/>
            <a:ext cx="1093059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1400" dirty="0"/>
              <a:t>Fuente: Umbral Político, IDESPO y Programa Sectores </a:t>
            </a:r>
            <a:r>
              <a:rPr lang="es-CR" sz="1400" dirty="0" smtClean="0"/>
              <a:t>Productivos </a:t>
            </a:r>
            <a:r>
              <a:rPr lang="es-CR" sz="1400" dirty="0"/>
              <a:t>y </a:t>
            </a:r>
            <a:r>
              <a:rPr lang="es-CR" sz="1400" dirty="0"/>
              <a:t>D</a:t>
            </a:r>
            <a:r>
              <a:rPr lang="es-CR" sz="1400" dirty="0" smtClean="0"/>
              <a:t>esarrollo</a:t>
            </a:r>
            <a:r>
              <a:rPr lang="es-CR" sz="1400" dirty="0"/>
              <a:t>, Escuela de Economía UNA. Encuesta: Percepciones de la población costarricense sobre implicaciones de la pandemia COVID-19 en diferentes aspectos socioeconómicos y ambientales. Noviembre 2020.</a:t>
            </a:r>
          </a:p>
          <a:p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2327532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499CC485-6FCD-ED4B-9159-9191544BB4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017" t="1" r="1779" b="1"/>
          <a:stretch/>
        </p:blipFill>
        <p:spPr>
          <a:xfrm>
            <a:off x="0" y="-33420"/>
            <a:ext cx="8714282" cy="6857990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xmlns="" id="{56B04393-828E-4730-A60E-B87330C745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011" y="137814"/>
            <a:ext cx="10659977" cy="1431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CR" altLang="es-CR" sz="2900" b="1" dirty="0">
                <a:latin typeface="+mj-lt"/>
                <a:ea typeface="+mj-ea"/>
                <a:cs typeface="+mj-cs"/>
              </a:rPr>
              <a:t>Distribución porcentual de la población entrevistada respecto de la forma de desecho de la basura antes y durante de la pandemia  </a:t>
            </a:r>
            <a:r>
              <a:rPr lang="es-CR" altLang="es-CR" sz="2900" b="1" dirty="0" bmk="">
                <a:latin typeface="+mj-lt"/>
                <a:ea typeface="+mj-ea"/>
                <a:cs typeface="+mj-cs"/>
              </a:rPr>
              <a:t>Noviembre, 2020 (n=608)</a:t>
            </a:r>
            <a:endParaRPr lang="es-CR" altLang="es-CR" sz="2900" b="1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5" name="Diagrama 14">
            <a:extLst>
              <a:ext uri="{FF2B5EF4-FFF2-40B4-BE49-F238E27FC236}">
                <a16:creationId xmlns:a16="http://schemas.microsoft.com/office/drawing/2014/main" xmlns="" id="{D72F71D3-76DA-47B4-9B62-C33B89BF3E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79349596"/>
              </p:ext>
            </p:extLst>
          </p:nvPr>
        </p:nvGraphicFramePr>
        <p:xfrm>
          <a:off x="609332" y="1707892"/>
          <a:ext cx="11582667" cy="3989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6" name="Diagrama 15">
            <a:extLst>
              <a:ext uri="{FF2B5EF4-FFF2-40B4-BE49-F238E27FC236}">
                <a16:creationId xmlns:a16="http://schemas.microsoft.com/office/drawing/2014/main" xmlns="" id="{221C9942-D3B1-476B-B23E-D128DA40AE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3354595"/>
              </p:ext>
            </p:extLst>
          </p:nvPr>
        </p:nvGraphicFramePr>
        <p:xfrm>
          <a:off x="2649062" y="2935411"/>
          <a:ext cx="8983305" cy="617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7" name="Diagrama 16">
            <a:extLst>
              <a:ext uri="{FF2B5EF4-FFF2-40B4-BE49-F238E27FC236}">
                <a16:creationId xmlns:a16="http://schemas.microsoft.com/office/drawing/2014/main" xmlns="" id="{E23D0845-392A-4569-8CE9-4A42B09FC0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02431991"/>
              </p:ext>
            </p:extLst>
          </p:nvPr>
        </p:nvGraphicFramePr>
        <p:xfrm>
          <a:off x="2649062" y="4368243"/>
          <a:ext cx="8983304" cy="617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9" name="CuadroTexto 8"/>
          <p:cNvSpPr txBox="1"/>
          <p:nvPr/>
        </p:nvSpPr>
        <p:spPr>
          <a:xfrm>
            <a:off x="641505" y="6186887"/>
            <a:ext cx="1093059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1400" dirty="0"/>
              <a:t>Fuente: Umbral Político, IDESPO y Programa Sectores </a:t>
            </a:r>
            <a:r>
              <a:rPr lang="es-CR" sz="1400" dirty="0" smtClean="0"/>
              <a:t>Productivos </a:t>
            </a:r>
            <a:r>
              <a:rPr lang="es-CR" sz="1400" dirty="0"/>
              <a:t>y </a:t>
            </a:r>
            <a:r>
              <a:rPr lang="es-CR" sz="1400" dirty="0"/>
              <a:t>D</a:t>
            </a:r>
            <a:r>
              <a:rPr lang="es-CR" sz="1400" dirty="0" smtClean="0"/>
              <a:t>esarrollo</a:t>
            </a:r>
            <a:r>
              <a:rPr lang="es-CR" sz="1400" dirty="0"/>
              <a:t>, Escuela de Economía UNA. Encuesta: Percepciones de la población costarricense sobre implicaciones de la pandemia COVID-19 en diferentes aspectos socioeconómicos y ambientales. Noviembre 2020.</a:t>
            </a:r>
          </a:p>
          <a:p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3183472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499CC485-6FCD-ED4B-9159-9191544BB4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017" t="1" r="1779" b="1"/>
          <a:stretch/>
        </p:blipFill>
        <p:spPr>
          <a:xfrm>
            <a:off x="0" y="10"/>
            <a:ext cx="8714282" cy="6857990"/>
          </a:xfrm>
          <a:prstGeom prst="rect">
            <a:avLst/>
          </a:prstGeom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xmlns="" id="{71E9ABB1-4816-4B7F-8A1D-2ABCD21A1F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843" y="270007"/>
            <a:ext cx="11763157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R" altLang="es-CR" sz="29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MS PGothic" panose="020B0600070205080204" pitchFamily="34" charset="-128"/>
                <a:cs typeface="Times New Roman" panose="02020603050405020304" pitchFamily="18" charset="0"/>
              </a:rPr>
              <a:t>Cambios en la calidad de los servicios desde el primer contagio de Covid-19 en el país. Noviembre, 2020 </a:t>
            </a:r>
            <a:r>
              <a:rPr kumimoji="0" lang="es-CR" altLang="es-CR" sz="29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(n=289)</a:t>
            </a:r>
            <a:endParaRPr kumimoji="0" lang="es-CR" altLang="es-CR" sz="2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graphicFrame>
        <p:nvGraphicFramePr>
          <p:cNvPr id="14" name="Diagrama 13">
            <a:extLst>
              <a:ext uri="{FF2B5EF4-FFF2-40B4-BE49-F238E27FC236}">
                <a16:creationId xmlns:a16="http://schemas.microsoft.com/office/drawing/2014/main" xmlns="" id="{270E6344-2BE6-452C-A604-D2375D0FD0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89938828"/>
              </p:ext>
            </p:extLst>
          </p:nvPr>
        </p:nvGraphicFramePr>
        <p:xfrm>
          <a:off x="1123210" y="1699553"/>
          <a:ext cx="9945579" cy="3887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641505" y="6186887"/>
            <a:ext cx="1093059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1400" dirty="0"/>
              <a:t>Fuente: Umbral Político, IDESPO y Programa Sectores </a:t>
            </a:r>
            <a:r>
              <a:rPr lang="es-CR" sz="1400" dirty="0" smtClean="0"/>
              <a:t>Productivos </a:t>
            </a:r>
            <a:r>
              <a:rPr lang="es-CR" sz="1400" dirty="0"/>
              <a:t>y </a:t>
            </a:r>
            <a:r>
              <a:rPr lang="es-CR" sz="1400" dirty="0"/>
              <a:t>D</a:t>
            </a:r>
            <a:r>
              <a:rPr lang="es-CR" sz="1400" dirty="0" smtClean="0"/>
              <a:t>esarrollo</a:t>
            </a:r>
            <a:r>
              <a:rPr lang="es-CR" sz="1400" dirty="0"/>
              <a:t>, Escuela de Economía UNA. Encuesta: Percepciones de la población costarricense sobre implicaciones de la pandemia COVID-19 en diferentes aspectos socioeconómicos y ambientales. Noviembre 2020.</a:t>
            </a:r>
          </a:p>
          <a:p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349006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DCDA3384-34B9-0B46-BA17-790E718837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1"/>
          <a:stretch/>
        </p:blipFill>
        <p:spPr>
          <a:xfrm>
            <a:off x="-73572" y="0"/>
            <a:ext cx="12265572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98436DC-0A8F-334F-B3AF-2ABF38706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7325" y="2766218"/>
            <a:ext cx="6256422" cy="1325563"/>
          </a:xfrm>
        </p:spPr>
        <p:txBody>
          <a:bodyPr>
            <a:noAutofit/>
          </a:bodyPr>
          <a:lstStyle/>
          <a:p>
            <a:pPr algn="ctr"/>
            <a:r>
              <a:rPr lang="es-CR" sz="5400" b="1" dirty="0" smtClean="0"/>
              <a:t>Consideraciones finales</a:t>
            </a:r>
            <a:endParaRPr lang="es-CR" sz="5400" b="1" dirty="0"/>
          </a:p>
        </p:txBody>
      </p:sp>
    </p:spTree>
    <p:extLst>
      <p:ext uri="{BB962C8B-B14F-4D97-AF65-F5344CB8AC3E}">
        <p14:creationId xmlns:p14="http://schemas.microsoft.com/office/powerpoint/2010/main" val="3729453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7CA63DB-951D-B94D-8D9E-4FE255FD7A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49FCA2EC-C340-DC40-9DBB-0999774F2A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R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D53690D6-8F2F-9E40-A81F-013CB11630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8" y="-12358"/>
            <a:ext cx="12172416" cy="6870357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7BF2979F-2243-47C8-BCCE-03E027A30624}"/>
              </a:ext>
            </a:extLst>
          </p:cNvPr>
          <p:cNvSpPr/>
          <p:nvPr/>
        </p:nvSpPr>
        <p:spPr>
          <a:xfrm>
            <a:off x="6760564" y="4557010"/>
            <a:ext cx="464695" cy="524656"/>
          </a:xfrm>
          <a:prstGeom prst="rect">
            <a:avLst/>
          </a:prstGeom>
          <a:solidFill>
            <a:srgbClr val="009F9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307920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xmlns="" id="{E91DC736-0EF8-4F87-9146-EBF1D2EE4D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DCDA3384-34B9-0B46-BA17-790E718837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36513" b="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097CD68E-23E3-4007-8847-CD0944C4F7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17DA3C02-1C66-4F4F-885E-D8484556E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634" y="789118"/>
            <a:ext cx="7331941" cy="77807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CR" sz="4000" b="1" dirty="0" smtClean="0"/>
              <a:t>Aspectos m</a:t>
            </a:r>
            <a:r>
              <a:rPr lang="es-CR" sz="4000" b="1" dirty="0" smtClean="0"/>
              <a:t>etodológicos</a:t>
            </a:r>
            <a:endParaRPr lang="es-CR" sz="4000" b="1" dirty="0"/>
          </a:p>
        </p:txBody>
      </p:sp>
      <p:sp>
        <p:nvSpPr>
          <p:cNvPr id="3" name="CuadroTexto 2"/>
          <p:cNvSpPr txBox="1"/>
          <p:nvPr/>
        </p:nvSpPr>
        <p:spPr>
          <a:xfrm>
            <a:off x="1001634" y="1940587"/>
            <a:ext cx="1018873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R" sz="2200" dirty="0" smtClean="0"/>
              <a:t>• </a:t>
            </a:r>
            <a:r>
              <a:rPr lang="es-CR" sz="2000" dirty="0" smtClean="0"/>
              <a:t>La encuesta se aplicó </a:t>
            </a:r>
            <a:r>
              <a:rPr lang="es-CR" sz="2000" b="1" dirty="0" smtClean="0"/>
              <a:t>entre el 23 </a:t>
            </a:r>
            <a:r>
              <a:rPr lang="es-CR" sz="2000" b="1" dirty="0"/>
              <a:t>y el 28 de noviembre del 2020</a:t>
            </a:r>
            <a:r>
              <a:rPr lang="es-CR" sz="2000" dirty="0" smtClean="0"/>
              <a:t>.</a:t>
            </a:r>
          </a:p>
          <a:p>
            <a:pPr algn="just"/>
            <a:endParaRPr lang="es-CR" sz="2000" dirty="0"/>
          </a:p>
          <a:p>
            <a:pPr algn="just"/>
            <a:r>
              <a:rPr lang="es-CR" sz="2000" dirty="0" smtClean="0"/>
              <a:t>• Se encuestó a personas con 18 años o más, costarricenses o extranjeras con un año o más de residir en el país, que fueran la persona usuaria frecuente del servicio de telefonía celular.</a:t>
            </a:r>
          </a:p>
          <a:p>
            <a:pPr algn="just"/>
            <a:endParaRPr lang="es-CR" sz="2000" dirty="0"/>
          </a:p>
          <a:p>
            <a:pPr algn="just"/>
            <a:r>
              <a:rPr lang="es-CR" sz="2000" dirty="0" smtClean="0"/>
              <a:t>• </a:t>
            </a:r>
            <a:r>
              <a:rPr lang="es-CR" sz="2000" dirty="0"/>
              <a:t>Se utiliza un muestreo de bancos telefónicos celulares activos del país, </a:t>
            </a:r>
            <a:r>
              <a:rPr lang="es-CR" sz="2000" dirty="0" smtClean="0"/>
              <a:t>a </a:t>
            </a:r>
            <a:r>
              <a:rPr lang="es-CR" sz="2000" dirty="0"/>
              <a:t>partir de las secuencias de los números asignados por la Superintendencia de Telecomunicaciones (SUTEL) a cada una de las empresas </a:t>
            </a:r>
            <a:r>
              <a:rPr lang="es-CR" sz="2000" dirty="0" smtClean="0"/>
              <a:t>de telefonía,  utilizando </a:t>
            </a:r>
            <a:r>
              <a:rPr lang="es-CR" sz="2000" dirty="0"/>
              <a:t>el procedimiento de </a:t>
            </a:r>
            <a:r>
              <a:rPr lang="es-CR" sz="2000" dirty="0" err="1" smtClean="0"/>
              <a:t>Waksberg</a:t>
            </a:r>
            <a:r>
              <a:rPr lang="es-CR" sz="2000" dirty="0" smtClean="0"/>
              <a:t>. </a:t>
            </a:r>
          </a:p>
          <a:p>
            <a:pPr algn="just"/>
            <a:endParaRPr lang="es-CR" sz="2000" dirty="0"/>
          </a:p>
          <a:p>
            <a:pPr algn="just"/>
            <a:r>
              <a:rPr lang="es-CR" sz="2000" dirty="0" smtClean="0"/>
              <a:t>• Muestra de </a:t>
            </a:r>
            <a:r>
              <a:rPr lang="es-CR" sz="2000" b="1" dirty="0" smtClean="0"/>
              <a:t>608 personas</a:t>
            </a:r>
            <a:r>
              <a:rPr lang="es-CR" sz="2000" dirty="0" smtClean="0"/>
              <a:t>.</a:t>
            </a:r>
          </a:p>
          <a:p>
            <a:pPr algn="just"/>
            <a:endParaRPr lang="es-CR" sz="2000" dirty="0"/>
          </a:p>
          <a:p>
            <a:pPr algn="just"/>
            <a:r>
              <a:rPr lang="es-CR" sz="2000" dirty="0" smtClean="0"/>
              <a:t>• Los resultados cuentan con un </a:t>
            </a:r>
            <a:r>
              <a:rPr lang="es-CR" sz="2000" b="1" dirty="0" smtClean="0"/>
              <a:t>nivel de confianza del 95% </a:t>
            </a:r>
            <a:r>
              <a:rPr lang="es-CR" sz="2000" dirty="0" smtClean="0"/>
              <a:t>y un </a:t>
            </a:r>
            <a:r>
              <a:rPr lang="es-CR" sz="2000" b="1" dirty="0" smtClean="0"/>
              <a:t>margen de error de </a:t>
            </a:r>
            <a:r>
              <a:rPr lang="es-CR" sz="2000" b="1" u="sng" dirty="0" smtClean="0"/>
              <a:t>+</a:t>
            </a:r>
            <a:r>
              <a:rPr lang="es-CR" sz="2000" b="1" dirty="0" smtClean="0"/>
              <a:t> 4%.</a:t>
            </a:r>
            <a:endParaRPr lang="es-CR" sz="2000" b="1" dirty="0"/>
          </a:p>
          <a:p>
            <a:endParaRPr lang="es-CR" sz="2200" dirty="0"/>
          </a:p>
        </p:txBody>
      </p:sp>
    </p:spTree>
    <p:extLst>
      <p:ext uri="{BB962C8B-B14F-4D97-AF65-F5344CB8AC3E}">
        <p14:creationId xmlns:p14="http://schemas.microsoft.com/office/powerpoint/2010/main" val="184134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xmlns="" id="{E91DC736-0EF8-4F87-9146-EBF1D2EE4D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DCDA3384-34B9-0B46-BA17-790E718837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36513" b="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097CD68E-23E3-4007-8847-CD0944C4F7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17DA3C02-1C66-4F4F-885E-D8484556E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905" y="995695"/>
            <a:ext cx="10593795" cy="778079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CR" sz="4000" b="1" dirty="0" smtClean="0"/>
              <a:t>Características </a:t>
            </a:r>
            <a:r>
              <a:rPr lang="es-CR" sz="4000" b="1" dirty="0"/>
              <a:t>sociodemográficas de la población encuestada. </a:t>
            </a:r>
            <a:r>
              <a:rPr lang="es-CR" sz="4000" b="1" dirty="0" smtClean="0"/>
              <a:t>(n=608)</a:t>
            </a:r>
            <a:endParaRPr lang="es-CR" sz="4000" b="1" dirty="0"/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8315919"/>
              </p:ext>
            </p:extLst>
          </p:nvPr>
        </p:nvGraphicFramePr>
        <p:xfrm>
          <a:off x="849004" y="2288761"/>
          <a:ext cx="10493991" cy="3383138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3497997"/>
                <a:gridCol w="3497997"/>
                <a:gridCol w="3497997"/>
              </a:tblGrid>
              <a:tr h="307558">
                <a:tc rowSpan="3">
                  <a:txBody>
                    <a:bodyPr/>
                    <a:lstStyle/>
                    <a:p>
                      <a:pPr algn="ctr" fontAlgn="ctr">
                        <a:spcAft>
                          <a:spcPts val="1200"/>
                        </a:spcAft>
                      </a:pPr>
                      <a:r>
                        <a:rPr lang="es-CR" sz="2800" b="1" u="none" strike="noStrike" dirty="0">
                          <a:solidFill>
                            <a:srgbClr val="004442"/>
                          </a:solidFill>
                          <a:effectLst/>
                        </a:rPr>
                        <a:t>Sexo</a:t>
                      </a:r>
                      <a:endParaRPr lang="es-CR" sz="2800" b="1" i="0" u="none" strike="noStrike" dirty="0">
                        <a:solidFill>
                          <a:srgbClr val="00444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55" marR="8755" marT="875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1200"/>
                        </a:spcAft>
                      </a:pPr>
                      <a:r>
                        <a:rPr lang="es-CR" sz="1800" u="none" strike="noStrike" dirty="0">
                          <a:effectLst/>
                        </a:rPr>
                        <a:t>Mujer</a:t>
                      </a:r>
                      <a:endParaRPr lang="es-C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55" marR="8755" marT="87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1200"/>
                        </a:spcAft>
                      </a:pPr>
                      <a:r>
                        <a:rPr lang="es-CR" sz="1800" u="none" strike="noStrike" dirty="0" smtClean="0">
                          <a:effectLst/>
                        </a:rPr>
                        <a:t>52.5%</a:t>
                      </a:r>
                      <a:endParaRPr lang="es-C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55" marR="8755" marT="8755" marB="0" anchor="ctr"/>
                </a:tc>
              </a:tr>
              <a:tr h="307558"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1200"/>
                        </a:spcAft>
                      </a:pPr>
                      <a:r>
                        <a:rPr lang="es-CR" sz="1800" u="none" strike="noStrike" dirty="0">
                          <a:effectLst/>
                        </a:rPr>
                        <a:t>Hombre</a:t>
                      </a:r>
                      <a:endParaRPr lang="es-C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55" marR="8755" marT="87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1200"/>
                        </a:spcAft>
                      </a:pPr>
                      <a:r>
                        <a:rPr lang="es-CR" sz="1800" u="none" strike="noStrike" dirty="0" smtClean="0">
                          <a:effectLst/>
                        </a:rPr>
                        <a:t>47.5%</a:t>
                      </a:r>
                      <a:endParaRPr lang="es-C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55" marR="8755" marT="8755" marB="0" anchor="ctr"/>
                </a:tc>
              </a:tr>
              <a:tr h="307558"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1200"/>
                        </a:spcAft>
                      </a:pPr>
                      <a:r>
                        <a:rPr lang="es-CR" sz="1800" b="1" u="none" strike="noStrike" dirty="0">
                          <a:effectLst/>
                        </a:rPr>
                        <a:t>Total</a:t>
                      </a:r>
                      <a:endParaRPr lang="es-C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55" marR="8755" marT="87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1200"/>
                        </a:spcAft>
                      </a:pPr>
                      <a:r>
                        <a:rPr lang="es-CR" sz="1800" b="1" u="none" strike="noStrike" dirty="0" smtClean="0">
                          <a:effectLst/>
                        </a:rPr>
                        <a:t>100.0%</a:t>
                      </a:r>
                      <a:endParaRPr lang="es-C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55" marR="8755" marT="875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558">
                <a:tc rowSpan="4">
                  <a:txBody>
                    <a:bodyPr/>
                    <a:lstStyle/>
                    <a:p>
                      <a:pPr algn="ctr" fontAlgn="ctr">
                        <a:spcAft>
                          <a:spcPts val="1200"/>
                        </a:spcAft>
                      </a:pPr>
                      <a:r>
                        <a:rPr lang="es-CR" sz="2800" b="1" u="none" strike="noStrike" dirty="0">
                          <a:solidFill>
                            <a:srgbClr val="004442"/>
                          </a:solidFill>
                          <a:effectLst/>
                        </a:rPr>
                        <a:t>Edad</a:t>
                      </a:r>
                      <a:endParaRPr lang="es-CR" sz="2800" b="1" i="0" u="none" strike="noStrike" dirty="0">
                        <a:solidFill>
                          <a:srgbClr val="00444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55" marR="8755" marT="875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1200"/>
                        </a:spcAft>
                      </a:pPr>
                      <a:r>
                        <a:rPr lang="es-CR" sz="1800" u="none" strike="noStrike" dirty="0">
                          <a:effectLst/>
                        </a:rPr>
                        <a:t>18 a 34</a:t>
                      </a:r>
                      <a:endParaRPr lang="es-C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55" marR="8755" marT="87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1200"/>
                        </a:spcAft>
                      </a:pPr>
                      <a:r>
                        <a:rPr lang="es-CR" sz="1800" u="none" strike="noStrike" dirty="0" smtClean="0">
                          <a:effectLst/>
                        </a:rPr>
                        <a:t>34.7%</a:t>
                      </a:r>
                      <a:endParaRPr lang="es-C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55" marR="8755" marT="875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07558"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1200"/>
                        </a:spcAft>
                      </a:pPr>
                      <a:r>
                        <a:rPr lang="es-CR" sz="1800" u="none" strike="noStrike" dirty="0">
                          <a:effectLst/>
                        </a:rPr>
                        <a:t>35 a 49</a:t>
                      </a:r>
                      <a:endParaRPr lang="es-C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55" marR="8755" marT="87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1200"/>
                        </a:spcAft>
                      </a:pPr>
                      <a:r>
                        <a:rPr lang="es-CR" sz="1800" u="none" strike="noStrike" dirty="0" smtClean="0">
                          <a:effectLst/>
                        </a:rPr>
                        <a:t>27.1%</a:t>
                      </a:r>
                      <a:endParaRPr lang="es-C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55" marR="8755" marT="8755" marB="0" anchor="ctr"/>
                </a:tc>
              </a:tr>
              <a:tr h="307558"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1200"/>
                        </a:spcAft>
                      </a:pPr>
                      <a:r>
                        <a:rPr lang="es-CR" sz="1800" u="none" strike="noStrike" dirty="0">
                          <a:effectLst/>
                        </a:rPr>
                        <a:t>50 o más</a:t>
                      </a:r>
                      <a:endParaRPr lang="es-C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55" marR="8755" marT="87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1200"/>
                        </a:spcAft>
                      </a:pPr>
                      <a:r>
                        <a:rPr lang="es-CR" sz="1800" u="none" strike="noStrike" dirty="0" smtClean="0">
                          <a:effectLst/>
                        </a:rPr>
                        <a:t>38.2%</a:t>
                      </a:r>
                      <a:endParaRPr lang="es-C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55" marR="8755" marT="8755" marB="0" anchor="ctr"/>
                </a:tc>
              </a:tr>
              <a:tr h="307558"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1200"/>
                        </a:spcAft>
                      </a:pPr>
                      <a:r>
                        <a:rPr lang="es-CR" sz="1800" b="1" u="none" strike="noStrike" dirty="0">
                          <a:effectLst/>
                        </a:rPr>
                        <a:t>Total</a:t>
                      </a:r>
                      <a:endParaRPr lang="es-C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55" marR="8755" marT="87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1200"/>
                        </a:spcAft>
                      </a:pPr>
                      <a:r>
                        <a:rPr lang="es-CR" sz="1800" b="1" u="none" strike="noStrike" dirty="0" smtClean="0">
                          <a:effectLst/>
                        </a:rPr>
                        <a:t>100.0%</a:t>
                      </a:r>
                      <a:endParaRPr lang="es-C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55" marR="8755" marT="875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558">
                <a:tc rowSpan="4">
                  <a:txBody>
                    <a:bodyPr/>
                    <a:lstStyle/>
                    <a:p>
                      <a:pPr algn="ctr" fontAlgn="ctr">
                        <a:spcAft>
                          <a:spcPts val="1200"/>
                        </a:spcAft>
                      </a:pPr>
                      <a:r>
                        <a:rPr lang="es-CR" sz="2800" b="1" u="none" strike="noStrike" dirty="0">
                          <a:solidFill>
                            <a:srgbClr val="004442"/>
                          </a:solidFill>
                          <a:effectLst/>
                        </a:rPr>
                        <a:t>Nivel de escolaridad</a:t>
                      </a:r>
                      <a:endParaRPr lang="es-CR" sz="2800" b="1" i="0" u="none" strike="noStrike" dirty="0">
                        <a:solidFill>
                          <a:srgbClr val="00444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55" marR="8755" marT="875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1200"/>
                        </a:spcAft>
                      </a:pPr>
                      <a:r>
                        <a:rPr lang="es-CR" sz="1800" u="none" strike="noStrike" dirty="0">
                          <a:effectLst/>
                        </a:rPr>
                        <a:t>Primaria Completa o menos</a:t>
                      </a:r>
                      <a:endParaRPr lang="es-C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55" marR="8755" marT="87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1200"/>
                        </a:spcAft>
                      </a:pPr>
                      <a:r>
                        <a:rPr lang="es-CR" sz="1800" u="none" strike="noStrike" dirty="0" smtClean="0">
                          <a:effectLst/>
                        </a:rPr>
                        <a:t>38.5%</a:t>
                      </a:r>
                      <a:endParaRPr lang="es-C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55" marR="8755" marT="875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07558"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1200"/>
                        </a:spcAft>
                      </a:pPr>
                      <a:r>
                        <a:rPr lang="es-CR" sz="1800" u="none" strike="noStrike" dirty="0">
                          <a:effectLst/>
                        </a:rPr>
                        <a:t>Secundaria completa</a:t>
                      </a:r>
                      <a:endParaRPr lang="es-C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55" marR="8755" marT="87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1200"/>
                        </a:spcAft>
                      </a:pPr>
                      <a:r>
                        <a:rPr lang="es-CR" sz="1800" u="none" strike="noStrike" dirty="0" smtClean="0">
                          <a:effectLst/>
                        </a:rPr>
                        <a:t>38.5%</a:t>
                      </a:r>
                      <a:endParaRPr lang="es-C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55" marR="8755" marT="8755" marB="0" anchor="ctr"/>
                </a:tc>
              </a:tr>
              <a:tr h="307558"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1200"/>
                        </a:spcAft>
                      </a:pPr>
                      <a:r>
                        <a:rPr lang="es-CR" sz="1800" u="none" strike="noStrike" dirty="0">
                          <a:effectLst/>
                        </a:rPr>
                        <a:t>Universitaria Completa</a:t>
                      </a:r>
                      <a:endParaRPr lang="es-C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55" marR="8755" marT="87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1200"/>
                        </a:spcAft>
                      </a:pPr>
                      <a:r>
                        <a:rPr lang="es-CR" sz="1800" u="none" strike="noStrike" dirty="0" smtClean="0">
                          <a:effectLst/>
                        </a:rPr>
                        <a:t>23.0%</a:t>
                      </a:r>
                      <a:endParaRPr lang="es-C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55" marR="8755" marT="8755" marB="0" anchor="ctr"/>
                </a:tc>
              </a:tr>
              <a:tr h="307558"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1200"/>
                        </a:spcAft>
                      </a:pPr>
                      <a:r>
                        <a:rPr lang="es-CR" sz="1800" u="none" strike="noStrike" dirty="0">
                          <a:effectLst/>
                        </a:rPr>
                        <a:t>Total</a:t>
                      </a:r>
                      <a:endParaRPr lang="es-C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55" marR="8755" marT="87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1200"/>
                        </a:spcAft>
                      </a:pPr>
                      <a:r>
                        <a:rPr lang="es-CR" sz="1800" u="none" strike="noStrike" dirty="0" smtClean="0">
                          <a:effectLst/>
                        </a:rPr>
                        <a:t>100.0%</a:t>
                      </a:r>
                      <a:endParaRPr lang="es-C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55" marR="8755" marT="8755" marB="0" anchor="ctr"/>
                </a:tc>
              </a:tr>
            </a:tbl>
          </a:graphicData>
        </a:graphic>
      </p:graphicFrame>
      <p:sp>
        <p:nvSpPr>
          <p:cNvPr id="10" name="CuadroTexto 9"/>
          <p:cNvSpPr txBox="1"/>
          <p:nvPr/>
        </p:nvSpPr>
        <p:spPr>
          <a:xfrm>
            <a:off x="641505" y="6186887"/>
            <a:ext cx="1093059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1400" dirty="0"/>
              <a:t>Fuente: Umbral Político, IDESPO y Programa Sectores </a:t>
            </a:r>
            <a:r>
              <a:rPr lang="es-CR" sz="1400" dirty="0" smtClean="0"/>
              <a:t>Productivos </a:t>
            </a:r>
            <a:r>
              <a:rPr lang="es-CR" sz="1400" dirty="0"/>
              <a:t>y </a:t>
            </a:r>
            <a:r>
              <a:rPr lang="es-CR" sz="1400" dirty="0"/>
              <a:t>D</a:t>
            </a:r>
            <a:r>
              <a:rPr lang="es-CR" sz="1400" dirty="0" smtClean="0"/>
              <a:t>esarrollo</a:t>
            </a:r>
            <a:r>
              <a:rPr lang="es-CR" sz="1400" dirty="0"/>
              <a:t>, Escuela de Economía UNA. Encuesta: Percepciones de la población costarricense sobre implicaciones de la pandemia COVID-19 en diferentes aspectos socioeconómicos y ambientales. Noviembre 2020.</a:t>
            </a:r>
          </a:p>
          <a:p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2874189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xmlns="" id="{E91DC736-0EF8-4F87-9146-EBF1D2EE4D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DCDA3384-34B9-0B46-BA17-790E718837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36513" b="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097CD68E-23E3-4007-8847-CD0944C4F7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17DA3C02-1C66-4F4F-885E-D8484556E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0" y="1537184"/>
            <a:ext cx="5224987" cy="307811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CR" sz="4800" b="1" dirty="0" smtClean="0"/>
              <a:t>Percepción de </a:t>
            </a:r>
            <a:r>
              <a:rPr lang="es-CR" sz="4800" b="1" dirty="0"/>
              <a:t>crisis en Costa Rica</a:t>
            </a:r>
            <a:br>
              <a:rPr lang="es-CR" sz="4800" b="1" dirty="0"/>
            </a:br>
            <a:endParaRPr lang="en-US" sz="4800" b="1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9351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xmlns="" id="{E91DC736-0EF8-4F87-9146-EBF1D2EE4D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DCDA3384-34B9-0B46-BA17-790E718837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36513" b="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097CD68E-23E3-4007-8847-CD0944C4F7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17DA3C02-1C66-4F4F-885E-D8484556E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6204" y="590843"/>
            <a:ext cx="9847385" cy="176339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s-CR" sz="3600" b="1" dirty="0"/>
              <a:t>Porcentaje de personas encuestadas que considera que Costa Rica vive una crisis</a:t>
            </a:r>
            <a:r>
              <a:rPr lang="es-CR" sz="3600" dirty="0"/>
              <a:t/>
            </a:r>
            <a:br>
              <a:rPr lang="es-CR" sz="3600" dirty="0"/>
            </a:br>
            <a:r>
              <a:rPr lang="es-CR" sz="3600" b="1" dirty="0"/>
              <a:t>Noviembre, 2020 (n=608</a:t>
            </a:r>
            <a:r>
              <a:rPr lang="es-CR" sz="3600" b="1" dirty="0" smtClean="0"/>
              <a:t>)</a:t>
            </a:r>
            <a:r>
              <a:rPr lang="es-CR" sz="4800" b="1" dirty="0"/>
              <a:t/>
            </a:r>
            <a:br>
              <a:rPr lang="es-CR" sz="4800" b="1" dirty="0"/>
            </a:br>
            <a:endParaRPr lang="en-US" sz="4800" b="1" dirty="0"/>
          </a:p>
        </p:txBody>
      </p:sp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2122492500"/>
              </p:ext>
            </p:extLst>
          </p:nvPr>
        </p:nvGraphicFramePr>
        <p:xfrm>
          <a:off x="1197253" y="1678674"/>
          <a:ext cx="9777047" cy="4616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CuadroTexto 9"/>
          <p:cNvSpPr txBox="1"/>
          <p:nvPr/>
        </p:nvSpPr>
        <p:spPr>
          <a:xfrm>
            <a:off x="641505" y="6186887"/>
            <a:ext cx="1093059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1400" dirty="0"/>
              <a:t>Fuente: Umbral Político, IDESPO y Programa Sectores </a:t>
            </a:r>
            <a:r>
              <a:rPr lang="es-CR" sz="1400" dirty="0" smtClean="0"/>
              <a:t>Productivos </a:t>
            </a:r>
            <a:r>
              <a:rPr lang="es-CR" sz="1400" dirty="0"/>
              <a:t>y </a:t>
            </a:r>
            <a:r>
              <a:rPr lang="es-CR" sz="1400" dirty="0"/>
              <a:t>D</a:t>
            </a:r>
            <a:r>
              <a:rPr lang="es-CR" sz="1400" dirty="0" smtClean="0"/>
              <a:t>esarrollo</a:t>
            </a:r>
            <a:r>
              <a:rPr lang="es-CR" sz="1400" dirty="0"/>
              <a:t>, Escuela de Economía UNA. Encuesta: Percepciones de la población costarricense sobre implicaciones de la pandemia COVID-19 en diferentes aspectos socioeconómicos y ambientales. Noviembre 2020.</a:t>
            </a:r>
          </a:p>
          <a:p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3100006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xmlns="" id="{E91DC736-0EF8-4F87-9146-EBF1D2EE4D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DCDA3384-34B9-0B46-BA17-790E718837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36513" b="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097CD68E-23E3-4007-8847-CD0944C4F7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17DA3C02-1C66-4F4F-885E-D8484556E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282" y="429517"/>
            <a:ext cx="11036106" cy="176339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s-CR" sz="3200" b="1" dirty="0"/>
              <a:t>Nivel de acuerdo con que en Costa Rica estamos viviendo crisis, según promedio asignado por la población encuestada para cada ámbito </a:t>
            </a:r>
            <a:r>
              <a:rPr lang="es-CR" sz="3200" b="1" dirty="0" smtClean="0"/>
              <a:t>valorado. Noviembre</a:t>
            </a:r>
            <a:r>
              <a:rPr lang="es-CR" sz="3200" b="1" dirty="0"/>
              <a:t>, 2020 (n=608</a:t>
            </a:r>
            <a:r>
              <a:rPr lang="es-CR" sz="3200" b="1" dirty="0" smtClean="0"/>
              <a:t>)</a:t>
            </a:r>
            <a:r>
              <a:rPr lang="es-CR" sz="4800" b="1" dirty="0"/>
              <a:t/>
            </a:r>
            <a:br>
              <a:rPr lang="es-CR" sz="4800" b="1" dirty="0"/>
            </a:br>
            <a:endParaRPr lang="en-US" sz="48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9774425"/>
              </p:ext>
            </p:extLst>
          </p:nvPr>
        </p:nvGraphicFramePr>
        <p:xfrm>
          <a:off x="2850723" y="1777975"/>
          <a:ext cx="6699223" cy="411643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033933"/>
                <a:gridCol w="3665290"/>
              </a:tblGrid>
              <a:tr h="3418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2000" b="1" dirty="0">
                          <a:effectLst/>
                        </a:rPr>
                        <a:t>Ámbito</a:t>
                      </a:r>
                      <a:endParaRPr lang="es-CR" sz="2000" b="1" dirty="0"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2000" b="1" dirty="0">
                          <a:effectLst/>
                        </a:rPr>
                        <a:t>Calificación </a:t>
                      </a:r>
                      <a:r>
                        <a:rPr lang="es-CR" sz="2000" b="1" dirty="0" smtClean="0">
                          <a:effectLst/>
                        </a:rPr>
                        <a:t>Promedio de 1 a 5</a:t>
                      </a:r>
                      <a:endParaRPr lang="es-CR" sz="2000" b="1" dirty="0"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90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2400" dirty="0">
                          <a:effectLst/>
                        </a:rPr>
                        <a:t>Económica </a:t>
                      </a:r>
                      <a:endParaRPr lang="es-CR" sz="2400" dirty="0"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2400" b="0" dirty="0" smtClean="0">
                          <a:effectLst/>
                        </a:rPr>
                        <a:t>4.27</a:t>
                      </a:r>
                      <a:endParaRPr lang="es-CR" sz="2400" b="0" dirty="0">
                        <a:effectLst/>
                      </a:endParaRPr>
                    </a:p>
                  </a:txBody>
                  <a:tcPr marL="44450" marR="4445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6290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2400">
                          <a:effectLst/>
                        </a:rPr>
                        <a:t>Política </a:t>
                      </a:r>
                      <a:endParaRPr lang="es-CR" sz="2400"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2400" b="0" dirty="0" smtClean="0">
                          <a:effectLst/>
                        </a:rPr>
                        <a:t>4.11</a:t>
                      </a:r>
                      <a:endParaRPr lang="es-CR" sz="2400" b="0" dirty="0">
                        <a:effectLst/>
                      </a:endParaRPr>
                    </a:p>
                  </a:txBody>
                  <a:tcPr marL="44450" marR="44450" marT="0" marB="0"/>
                </a:tc>
              </a:tr>
              <a:tr h="6290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2400" dirty="0">
                          <a:effectLst/>
                        </a:rPr>
                        <a:t>Salud Pública</a:t>
                      </a:r>
                      <a:endParaRPr lang="es-CR" sz="2400" dirty="0"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2400" b="0" dirty="0" smtClean="0">
                          <a:effectLst/>
                        </a:rPr>
                        <a:t>3.91</a:t>
                      </a:r>
                      <a:endParaRPr lang="es-CR" sz="2400" b="0" dirty="0">
                        <a:effectLst/>
                      </a:endParaRPr>
                    </a:p>
                  </a:txBody>
                  <a:tcPr marL="44450" marR="44450" marT="0" marB="0"/>
                </a:tc>
              </a:tr>
              <a:tr h="6290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2400">
                          <a:effectLst/>
                        </a:rPr>
                        <a:t>Social</a:t>
                      </a:r>
                      <a:endParaRPr lang="es-CR" sz="2400"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2400" b="0" dirty="0" smtClean="0">
                          <a:effectLst/>
                        </a:rPr>
                        <a:t>3.85</a:t>
                      </a:r>
                      <a:endParaRPr lang="es-CR" sz="2400" b="0" dirty="0">
                        <a:effectLst/>
                      </a:endParaRPr>
                    </a:p>
                  </a:txBody>
                  <a:tcPr marL="44450" marR="44450" marT="0" marB="0"/>
                </a:tc>
              </a:tr>
              <a:tr h="6290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2400">
                          <a:effectLst/>
                        </a:rPr>
                        <a:t>Educativa</a:t>
                      </a:r>
                      <a:endParaRPr lang="es-CR" sz="2400"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2400" b="0" dirty="0" smtClean="0">
                          <a:effectLst/>
                        </a:rPr>
                        <a:t>3.62</a:t>
                      </a:r>
                      <a:endParaRPr lang="es-CR" sz="2400" b="0" dirty="0">
                        <a:effectLst/>
                      </a:endParaRPr>
                    </a:p>
                  </a:txBody>
                  <a:tcPr marL="44450" marR="44450" marT="0" marB="0"/>
                </a:tc>
              </a:tr>
              <a:tr h="6290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2400" dirty="0">
                          <a:effectLst/>
                        </a:rPr>
                        <a:t>Ambiental-Ecológica</a:t>
                      </a:r>
                      <a:endParaRPr lang="es-CR" sz="2400" dirty="0"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2400" b="0" dirty="0" smtClean="0">
                          <a:effectLst/>
                        </a:rPr>
                        <a:t>3.31</a:t>
                      </a:r>
                      <a:endParaRPr lang="es-CR" sz="2400" b="0" dirty="0">
                        <a:effectLst/>
                      </a:endParaRPr>
                    </a:p>
                  </a:txBody>
                  <a:tcPr marL="44450" marR="4445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CuadroTexto 8"/>
          <p:cNvSpPr txBox="1"/>
          <p:nvPr/>
        </p:nvSpPr>
        <p:spPr>
          <a:xfrm>
            <a:off x="641505" y="6186887"/>
            <a:ext cx="1093059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1400" dirty="0"/>
              <a:t>Fuente: Umbral Político, IDESPO y Programa Sectores </a:t>
            </a:r>
            <a:r>
              <a:rPr lang="es-CR" sz="1400" dirty="0" smtClean="0"/>
              <a:t>Productivos </a:t>
            </a:r>
            <a:r>
              <a:rPr lang="es-CR" sz="1400" dirty="0"/>
              <a:t>y </a:t>
            </a:r>
            <a:r>
              <a:rPr lang="es-CR" sz="1400" dirty="0"/>
              <a:t>D</a:t>
            </a:r>
            <a:r>
              <a:rPr lang="es-CR" sz="1400" dirty="0" smtClean="0"/>
              <a:t>esarrollo</a:t>
            </a:r>
            <a:r>
              <a:rPr lang="es-CR" sz="1400" dirty="0"/>
              <a:t>, Escuela de Economía UNA. Encuesta: Percepciones de la población costarricense sobre implicaciones de la pandemia COVID-19 en diferentes aspectos socioeconómicos y ambientales. Noviembre 2020.</a:t>
            </a:r>
          </a:p>
          <a:p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173764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xmlns="" id="{E91DC736-0EF8-4F87-9146-EBF1D2EE4D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DCDA3384-34B9-0B46-BA17-790E718837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36513" b="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097CD68E-23E3-4007-8847-CD0944C4F7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17DA3C02-1C66-4F4F-885E-D8484556E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29" y="1400595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CR" sz="4800" b="1" dirty="0" smtClean="0"/>
              <a:t>Protesta </a:t>
            </a:r>
            <a:r>
              <a:rPr lang="es-CR" sz="4800" b="1" dirty="0"/>
              <a:t>social en tiempos de pandemia</a:t>
            </a:r>
            <a:br>
              <a:rPr lang="es-CR" sz="4800" b="1" dirty="0"/>
            </a:br>
            <a:endParaRPr lang="en-US" sz="4800" b="1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411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xmlns="" id="{E91DC736-0EF8-4F87-9146-EBF1D2EE4D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DCDA3384-34B9-0B46-BA17-790E718837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36513" b="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097CD68E-23E3-4007-8847-CD0944C4F7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17DA3C02-1C66-4F4F-885E-D8484556E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282" y="335832"/>
            <a:ext cx="11036106" cy="176339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s-CR" sz="3200" b="1" dirty="0"/>
              <a:t>Nivel de acuerdo con diversas expresiones de la protesta social durante la pandemia de COVID-19</a:t>
            </a:r>
            <a:br>
              <a:rPr lang="es-CR" sz="3200" b="1" dirty="0"/>
            </a:br>
            <a:r>
              <a:rPr lang="es-CR" sz="3200" b="1" dirty="0"/>
              <a:t>Noviembre, 2020 (n=608</a:t>
            </a:r>
            <a:r>
              <a:rPr lang="es-CR" sz="3200" b="1" dirty="0" smtClean="0"/>
              <a:t>)</a:t>
            </a:r>
            <a:r>
              <a:rPr lang="es-CR" sz="4800" b="1" dirty="0"/>
              <a:t/>
            </a:r>
            <a:br>
              <a:rPr lang="es-CR" sz="4800" b="1" dirty="0"/>
            </a:br>
            <a:endParaRPr lang="en-US" sz="4800" b="1" dirty="0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7468115"/>
              </p:ext>
            </p:extLst>
          </p:nvPr>
        </p:nvGraphicFramePr>
        <p:xfrm>
          <a:off x="682282" y="1645920"/>
          <a:ext cx="10712552" cy="4160594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2862780"/>
                <a:gridCol w="1139484"/>
                <a:gridCol w="1223889"/>
                <a:gridCol w="1420837"/>
                <a:gridCol w="1041009"/>
                <a:gridCol w="1097280"/>
                <a:gridCol w="942535"/>
                <a:gridCol w="984738"/>
              </a:tblGrid>
              <a:tr h="645869"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600" b="1" u="none" strike="noStrike" dirty="0">
                          <a:effectLst/>
                        </a:rPr>
                        <a:t>Acciones de </a:t>
                      </a:r>
                    </a:p>
                    <a:p>
                      <a:pPr algn="ctr" fontAlgn="ctr"/>
                      <a:r>
                        <a:rPr lang="es-CR" sz="1600" b="1" u="none" strike="noStrike" dirty="0">
                          <a:effectLst/>
                        </a:rPr>
                        <a:t>protesta social</a:t>
                      </a:r>
                      <a:endParaRPr lang="es-C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600" b="1" u="none" strike="noStrike">
                          <a:effectLst/>
                        </a:rPr>
                        <a:t>Muy de acuerdo</a:t>
                      </a:r>
                      <a:endParaRPr lang="es-CR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600" b="1" u="none" strike="noStrike" dirty="0">
                          <a:effectLst/>
                        </a:rPr>
                        <a:t>Algo de acuerdo</a:t>
                      </a:r>
                      <a:endParaRPr lang="es-C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600" b="1" u="none" strike="noStrike">
                          <a:effectLst/>
                        </a:rPr>
                        <a:t>Ni de acuerdo ni en desacuerdo</a:t>
                      </a:r>
                      <a:endParaRPr lang="es-CR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600" b="1" u="none" strike="noStrike">
                          <a:effectLst/>
                        </a:rPr>
                        <a:t>En desacuerdo</a:t>
                      </a:r>
                      <a:endParaRPr lang="es-CR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600" b="1" u="none" strike="noStrike">
                          <a:effectLst/>
                        </a:rPr>
                        <a:t>Muy en desacuerdo</a:t>
                      </a:r>
                      <a:endParaRPr lang="es-CR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600" b="1" u="none" strike="noStrike">
                          <a:effectLst/>
                        </a:rPr>
                        <a:t>NS/NR</a:t>
                      </a:r>
                      <a:endParaRPr lang="es-CR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600" b="1" u="none" strike="noStrike" dirty="0">
                          <a:effectLst/>
                        </a:rPr>
                        <a:t>Total</a:t>
                      </a:r>
                      <a:endParaRPr lang="es-C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algn="l" fontAlgn="ctr"/>
                      <a:r>
                        <a:rPr lang="es-CR" sz="2000" u="none" strike="noStrike">
                          <a:effectLst/>
                        </a:rPr>
                        <a:t>Recolectar firmas virtuales </a:t>
                      </a:r>
                      <a:endParaRPr lang="es-CR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800" u="none" strike="noStrike" dirty="0">
                          <a:effectLst/>
                        </a:rPr>
                        <a:t>31.3</a:t>
                      </a:r>
                      <a:endParaRPr lang="es-C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800" u="none" strike="noStrike" dirty="0">
                          <a:effectLst/>
                        </a:rPr>
                        <a:t>20.1</a:t>
                      </a:r>
                      <a:endParaRPr lang="es-C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800" u="none" strike="noStrike">
                          <a:effectLst/>
                        </a:rPr>
                        <a:t>9.5</a:t>
                      </a:r>
                      <a:endParaRPr lang="es-CR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800" u="none" strike="noStrike" dirty="0">
                          <a:effectLst/>
                        </a:rPr>
                        <a:t>12.2</a:t>
                      </a:r>
                      <a:endParaRPr lang="es-C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800" u="none" strike="noStrike">
                          <a:effectLst/>
                        </a:rPr>
                        <a:t>22.5</a:t>
                      </a:r>
                      <a:endParaRPr lang="es-CR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800" u="none" strike="noStrike">
                          <a:effectLst/>
                        </a:rPr>
                        <a:t>4.3</a:t>
                      </a:r>
                      <a:endParaRPr lang="es-CR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800" u="none" strike="noStrike" dirty="0">
                          <a:effectLst/>
                        </a:rPr>
                        <a:t>100</a:t>
                      </a:r>
                      <a:endParaRPr lang="es-C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771525">
                <a:tc>
                  <a:txBody>
                    <a:bodyPr/>
                    <a:lstStyle/>
                    <a:p>
                      <a:pPr algn="l" fontAlgn="ctr"/>
                      <a:r>
                        <a:rPr lang="es-CR" sz="2000" u="none" strike="noStrike">
                          <a:effectLst/>
                        </a:rPr>
                        <a:t>Protestar utilizando las redes sociales </a:t>
                      </a:r>
                      <a:endParaRPr lang="es-CR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800" u="none" strike="noStrike">
                          <a:effectLst/>
                        </a:rPr>
                        <a:t>27.7</a:t>
                      </a:r>
                      <a:endParaRPr lang="es-CR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800" u="none" strike="noStrike" dirty="0">
                          <a:effectLst/>
                        </a:rPr>
                        <a:t>21</a:t>
                      </a:r>
                      <a:endParaRPr lang="es-C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800" u="none" strike="noStrike" dirty="0">
                          <a:effectLst/>
                        </a:rPr>
                        <a:t>10.8</a:t>
                      </a:r>
                      <a:endParaRPr lang="es-C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800" u="none" strike="noStrike" dirty="0">
                          <a:effectLst/>
                        </a:rPr>
                        <a:t>15.2</a:t>
                      </a:r>
                      <a:endParaRPr lang="es-C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800" u="none" strike="noStrike">
                          <a:effectLst/>
                        </a:rPr>
                        <a:t>22.8</a:t>
                      </a:r>
                      <a:endParaRPr lang="es-CR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800" u="none" strike="noStrike">
                          <a:effectLst/>
                        </a:rPr>
                        <a:t>2.4</a:t>
                      </a:r>
                      <a:endParaRPr lang="es-CR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800" u="none" strike="noStrike">
                          <a:effectLst/>
                        </a:rPr>
                        <a:t>100</a:t>
                      </a:r>
                      <a:endParaRPr lang="es-CR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81025">
                <a:tc>
                  <a:txBody>
                    <a:bodyPr/>
                    <a:lstStyle/>
                    <a:p>
                      <a:pPr algn="l" fontAlgn="ctr"/>
                      <a:r>
                        <a:rPr lang="es-CR" sz="2000" u="none" strike="noStrike">
                          <a:effectLst/>
                        </a:rPr>
                        <a:t>Participar en marchas en las calles</a:t>
                      </a:r>
                      <a:endParaRPr lang="es-CR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800" u="none" strike="noStrike">
                          <a:effectLst/>
                        </a:rPr>
                        <a:t>12.8</a:t>
                      </a:r>
                      <a:endParaRPr lang="es-CR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800" u="none" strike="noStrike">
                          <a:effectLst/>
                        </a:rPr>
                        <a:t>16.6</a:t>
                      </a:r>
                      <a:endParaRPr lang="es-CR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800" u="none" strike="noStrike">
                          <a:effectLst/>
                        </a:rPr>
                        <a:t>9.5</a:t>
                      </a:r>
                      <a:endParaRPr lang="es-CR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800" u="none" strike="noStrike" dirty="0">
                          <a:effectLst/>
                        </a:rPr>
                        <a:t>20.3</a:t>
                      </a:r>
                      <a:endParaRPr lang="es-C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800" u="none" strike="noStrike" dirty="0">
                          <a:effectLst/>
                        </a:rPr>
                        <a:t>40.4</a:t>
                      </a:r>
                      <a:endParaRPr lang="es-C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800" u="none" strike="noStrike" dirty="0">
                          <a:effectLst/>
                        </a:rPr>
                        <a:t>0.4</a:t>
                      </a:r>
                      <a:endParaRPr lang="es-C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800" u="none" strike="noStrike">
                          <a:effectLst/>
                        </a:rPr>
                        <a:t>100</a:t>
                      </a:r>
                      <a:endParaRPr lang="es-CR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152525">
                <a:tc>
                  <a:txBody>
                    <a:bodyPr/>
                    <a:lstStyle/>
                    <a:p>
                      <a:pPr algn="l" fontAlgn="ctr"/>
                      <a:r>
                        <a:rPr lang="es-CR" sz="2000" u="none" strike="noStrike">
                          <a:effectLst/>
                        </a:rPr>
                        <a:t>Participar en caravanas de carros haciendo tortuguismo</a:t>
                      </a:r>
                      <a:endParaRPr lang="es-CR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800" u="none" strike="noStrike">
                          <a:effectLst/>
                        </a:rPr>
                        <a:t>8.3</a:t>
                      </a:r>
                      <a:endParaRPr lang="es-CR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800" u="none" strike="noStrike">
                          <a:effectLst/>
                        </a:rPr>
                        <a:t>10.2</a:t>
                      </a:r>
                      <a:endParaRPr lang="es-CR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800" u="none" strike="noStrike">
                          <a:effectLst/>
                        </a:rPr>
                        <a:t>5.7</a:t>
                      </a:r>
                      <a:endParaRPr lang="es-CR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800" u="none" strike="noStrike">
                          <a:effectLst/>
                        </a:rPr>
                        <a:t>18.9</a:t>
                      </a:r>
                      <a:endParaRPr lang="es-CR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800" u="none" strike="noStrike">
                          <a:effectLst/>
                        </a:rPr>
                        <a:t>55.4</a:t>
                      </a:r>
                      <a:endParaRPr lang="es-CR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800" u="none" strike="noStrike" dirty="0">
                          <a:effectLst/>
                        </a:rPr>
                        <a:t>1.4</a:t>
                      </a:r>
                      <a:endParaRPr lang="es-C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800" u="none" strike="noStrike">
                          <a:effectLst/>
                        </a:rPr>
                        <a:t>100</a:t>
                      </a:r>
                      <a:endParaRPr lang="es-CR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90525">
                <a:tc>
                  <a:txBody>
                    <a:bodyPr/>
                    <a:lstStyle/>
                    <a:p>
                      <a:pPr algn="l" fontAlgn="ctr"/>
                      <a:r>
                        <a:rPr lang="es-CR" sz="2000" u="none" strike="noStrike" dirty="0">
                          <a:effectLst/>
                        </a:rPr>
                        <a:t>Participar en bloqueos </a:t>
                      </a:r>
                      <a:endParaRPr lang="es-C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800" u="none" strike="noStrike">
                          <a:effectLst/>
                        </a:rPr>
                        <a:t>6.1</a:t>
                      </a:r>
                      <a:endParaRPr lang="es-CR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800" u="none" strike="noStrike">
                          <a:effectLst/>
                        </a:rPr>
                        <a:t>6.9</a:t>
                      </a:r>
                      <a:endParaRPr lang="es-CR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800" u="none" strike="noStrike" dirty="0">
                          <a:effectLst/>
                        </a:rPr>
                        <a:t>5.7</a:t>
                      </a:r>
                      <a:endParaRPr lang="es-C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800" u="none" strike="noStrike">
                          <a:effectLst/>
                        </a:rPr>
                        <a:t>19.2</a:t>
                      </a:r>
                      <a:endParaRPr lang="es-CR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800" u="none" strike="noStrike" dirty="0">
                          <a:effectLst/>
                        </a:rPr>
                        <a:t>61.7</a:t>
                      </a:r>
                      <a:endParaRPr lang="es-C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800" u="none" strike="noStrike">
                          <a:effectLst/>
                        </a:rPr>
                        <a:t>0.4</a:t>
                      </a:r>
                      <a:endParaRPr lang="es-CR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800" u="none" strike="noStrike" dirty="0">
                          <a:effectLst/>
                        </a:rPr>
                        <a:t>100</a:t>
                      </a:r>
                      <a:endParaRPr lang="es-C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CuadroTexto 8"/>
          <p:cNvSpPr txBox="1"/>
          <p:nvPr/>
        </p:nvSpPr>
        <p:spPr>
          <a:xfrm>
            <a:off x="641505" y="6186887"/>
            <a:ext cx="1093059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1400" dirty="0"/>
              <a:t>Fuente: Umbral Político, IDESPO y Programa Sectores </a:t>
            </a:r>
            <a:r>
              <a:rPr lang="es-CR" sz="1400" dirty="0" smtClean="0"/>
              <a:t>Productivos </a:t>
            </a:r>
            <a:r>
              <a:rPr lang="es-CR" sz="1400" dirty="0"/>
              <a:t>y </a:t>
            </a:r>
            <a:r>
              <a:rPr lang="es-CR" sz="1400" dirty="0"/>
              <a:t>D</a:t>
            </a:r>
            <a:r>
              <a:rPr lang="es-CR" sz="1400" dirty="0" smtClean="0"/>
              <a:t>esarrollo</a:t>
            </a:r>
            <a:r>
              <a:rPr lang="es-CR" sz="1400" dirty="0"/>
              <a:t>, Escuela de Economía UNA. Encuesta: Percepciones de la población costarricense sobre implicaciones de la pandemia COVID-19 en diferentes aspectos socioeconómicos y ambientales. Noviembre 2020.</a:t>
            </a:r>
          </a:p>
          <a:p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4194481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Personalizado 17">
      <a:dk1>
        <a:srgbClr val="000000"/>
      </a:dk1>
      <a:lt1>
        <a:srgbClr val="FFFFFF"/>
      </a:lt1>
      <a:dk2>
        <a:srgbClr val="2E1B30"/>
      </a:dk2>
      <a:lt2>
        <a:srgbClr val="F0F3F1"/>
      </a:lt2>
      <a:accent1>
        <a:srgbClr val="0070C0"/>
      </a:accent1>
      <a:accent2>
        <a:srgbClr val="75119F"/>
      </a:accent2>
      <a:accent3>
        <a:srgbClr val="D5DDD7"/>
      </a:accent3>
      <a:accent4>
        <a:srgbClr val="D5DDD7"/>
      </a:accent4>
      <a:accent5>
        <a:srgbClr val="CBCBCB"/>
      </a:accent5>
      <a:accent6>
        <a:srgbClr val="E5E5E5"/>
      </a:accent6>
      <a:hlink>
        <a:srgbClr val="D5DDD7"/>
      </a:hlink>
      <a:folHlink>
        <a:srgbClr val="7F7F7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1274</TotalTime>
  <Words>2021</Words>
  <Application>Microsoft Office PowerPoint</Application>
  <PresentationFormat>Panorámica</PresentationFormat>
  <Paragraphs>212</Paragraphs>
  <Slides>28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5" baseType="lpstr">
      <vt:lpstr>MS PGothic</vt:lpstr>
      <vt:lpstr>Arial</vt:lpstr>
      <vt:lpstr>Calibri</vt:lpstr>
      <vt:lpstr>Calibri Light</vt:lpstr>
      <vt:lpstr>Times New Roman</vt:lpstr>
      <vt:lpstr>Wingdings</vt:lpstr>
      <vt:lpstr>Tema de Office</vt:lpstr>
      <vt:lpstr>Presentación de PowerPoint</vt:lpstr>
      <vt:lpstr>Objetivo de la Encuesta</vt:lpstr>
      <vt:lpstr>Aspectos metodológicos</vt:lpstr>
      <vt:lpstr>Características sociodemográficas de la población encuestada. (n=608)</vt:lpstr>
      <vt:lpstr>Percepción de crisis en Costa Rica </vt:lpstr>
      <vt:lpstr>Porcentaje de personas encuestadas que considera que Costa Rica vive una crisis Noviembre, 2020 (n=608) </vt:lpstr>
      <vt:lpstr>Nivel de acuerdo con que en Costa Rica estamos viviendo crisis, según promedio asignado por la población encuestada para cada ámbito valorado. Noviembre, 2020 (n=608) </vt:lpstr>
      <vt:lpstr>Protesta social en tiempos de pandemia </vt:lpstr>
      <vt:lpstr>Nivel de acuerdo con diversas expresiones de la protesta social durante la pandemia de COVID-19 Noviembre, 2020 (n=608) </vt:lpstr>
      <vt:lpstr>Sectores productivos y trabajo</vt:lpstr>
      <vt:lpstr>Población ocupada</vt:lpstr>
      <vt:lpstr>Los resultados para la población económicamente activa dan cuenta de que:</vt:lpstr>
      <vt:lpstr>Satisfacción de necesidades </vt:lpstr>
      <vt:lpstr>Seguridad Alimentaria</vt:lpstr>
      <vt:lpstr>Presentación de PowerPoint</vt:lpstr>
      <vt:lpstr>Presentación de PowerPoint</vt:lpstr>
      <vt:lpstr>Cuidados</vt:lpstr>
      <vt:lpstr>Presentación de PowerPoint</vt:lpstr>
      <vt:lpstr>Presentación de PowerPoint</vt:lpstr>
      <vt:lpstr>Percepción de las personas encuestadas por sexo con respecto al tiempo que dedican mayoritariamente a ciertas actividades domésticas durante la pandemia, por grupo de edad Noviembre, 2020 (n=319).</vt:lpstr>
      <vt:lpstr>Percepción de las personas encuestadas con respecto al tiempo que dedican a ciertas actividades de esparcimiento durante la pandemia, por grupo de edad Noviembre, 2020 (n=319).</vt:lpstr>
      <vt:lpstr>Percepción de personas encuestadas sobre su nivel de acuerdo con que las mujeres sean las principales responsables de las tareas domésticas y de cuidado en la familia. Noviembre, 2020 (n=319)</vt:lpstr>
      <vt:lpstr>Ambiente</vt:lpstr>
      <vt:lpstr>Presentación de PowerPoint</vt:lpstr>
      <vt:lpstr>Presentación de PowerPoint</vt:lpstr>
      <vt:lpstr>Presentación de PowerPoint</vt:lpstr>
      <vt:lpstr>Consideraciones finales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MONICA CALDERON  SOLANO</dc:creator>
  <cp:lastModifiedBy>Laura Solis</cp:lastModifiedBy>
  <cp:revision>70</cp:revision>
  <dcterms:created xsi:type="dcterms:W3CDTF">2021-01-21T22:22:41Z</dcterms:created>
  <dcterms:modified xsi:type="dcterms:W3CDTF">2021-07-06T04:55:03Z</dcterms:modified>
</cp:coreProperties>
</file>